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drawings/drawing2.xml" ContentType="application/vnd.openxmlformats-officedocument.drawingml.chartshapes+xml"/>
  <Override PartName="/ppt/charts/chart10.xml" ContentType="application/vnd.openxmlformats-officedocument.drawingml.chart+xml"/>
  <Override PartName="/ppt/drawings/drawing3.xml" ContentType="application/vnd.openxmlformats-officedocument.drawingml.chartshapes+xml"/>
  <Override PartName="/ppt/charts/chart11.xml" ContentType="application/vnd.openxmlformats-officedocument.drawingml.chart+xml"/>
  <Override PartName="/ppt/drawings/drawing4.xml" ContentType="application/vnd.openxmlformats-officedocument.drawingml.chartshapes+xml"/>
  <Override PartName="/ppt/charts/chart12.xml" ContentType="application/vnd.openxmlformats-officedocument.drawingml.chart+xml"/>
  <Override PartName="/ppt/notesSlides/notesSlide4.xml" ContentType="application/vnd.openxmlformats-officedocument.presentationml.notesSlide+xml"/>
  <Override PartName="/ppt/charts/chart13.xml" ContentType="application/vnd.openxmlformats-officedocument.drawingml.chart+xml"/>
  <Override PartName="/ppt/drawings/drawing5.xml" ContentType="application/vnd.openxmlformats-officedocument.drawingml.chartshapes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drawings/drawing6.xml" ContentType="application/vnd.openxmlformats-officedocument.drawingml.chartshapes+xml"/>
  <Override PartName="/ppt/charts/chart2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6" r:id="rId2"/>
    <p:sldId id="271" r:id="rId3"/>
    <p:sldId id="272" r:id="rId4"/>
    <p:sldId id="306" r:id="rId5"/>
    <p:sldId id="273" r:id="rId6"/>
    <p:sldId id="274" r:id="rId7"/>
    <p:sldId id="258" r:id="rId8"/>
    <p:sldId id="276" r:id="rId9"/>
    <p:sldId id="275" r:id="rId10"/>
    <p:sldId id="259" r:id="rId11"/>
    <p:sldId id="279" r:id="rId12"/>
    <p:sldId id="280" r:id="rId13"/>
    <p:sldId id="281" r:id="rId14"/>
    <p:sldId id="307" r:id="rId15"/>
    <p:sldId id="283" r:id="rId16"/>
    <p:sldId id="284" r:id="rId17"/>
    <p:sldId id="277" r:id="rId18"/>
    <p:sldId id="286" r:id="rId19"/>
    <p:sldId id="287" r:id="rId20"/>
    <p:sldId id="296" r:id="rId21"/>
    <p:sldId id="288" r:id="rId22"/>
    <p:sldId id="290" r:id="rId23"/>
    <p:sldId id="291" r:id="rId24"/>
    <p:sldId id="292" r:id="rId25"/>
    <p:sldId id="293" r:id="rId26"/>
    <p:sldId id="294" r:id="rId27"/>
    <p:sldId id="295" r:id="rId28"/>
    <p:sldId id="302" r:id="rId29"/>
    <p:sldId id="303" r:id="rId30"/>
    <p:sldId id="285" r:id="rId31"/>
    <p:sldId id="299" r:id="rId32"/>
    <p:sldId id="300" r:id="rId33"/>
    <p:sldId id="301" r:id="rId34"/>
    <p:sldId id="304" r:id="rId35"/>
    <p:sldId id="298" r:id="rId36"/>
    <p:sldId id="305" r:id="rId37"/>
    <p:sldId id="267" r:id="rId38"/>
    <p:sldId id="268" r:id="rId39"/>
  </p:sldIdLst>
  <p:sldSz cx="18288000" cy="10287000"/>
  <p:notesSz cx="6797675" cy="9928225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IBM Plex Sans" panose="020B0604020202020204" charset="0"/>
      <p:regular r:id="rId46"/>
    </p:embeddedFont>
    <p:embeddedFont>
      <p:font typeface="Trebuchet MS" panose="020B0603020202020204" pitchFamily="34" charset="0"/>
      <p:regular r:id="rId47"/>
      <p:bold r:id="rId48"/>
      <p:italic r:id="rId49"/>
      <p:boldItalic r:id="rId50"/>
    </p:embeddedFont>
    <p:embeddedFont>
      <p:font typeface="IBM Plex Sans Bold" panose="020B0604020202020204" charset="0"/>
      <p:regular r:id="rId51"/>
    </p:embeddedFont>
    <p:embeddedFont>
      <p:font typeface="Segoe UI Semibold" panose="020B0702040204020203" pitchFamily="34" charset="0"/>
      <p:bold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00"/>
    <a:srgbClr val="FFFF99"/>
    <a:srgbClr val="99CC00"/>
    <a:srgbClr val="0066CC"/>
    <a:srgbClr val="33CC33"/>
    <a:srgbClr val="00CC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6457" autoAdjust="0"/>
  </p:normalViewPr>
  <p:slideViewPr>
    <p:cSldViewPr>
      <p:cViewPr>
        <p:scale>
          <a:sx n="60" d="100"/>
          <a:sy n="60" d="100"/>
        </p:scale>
        <p:origin x="-1314" y="-5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4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0937210079770389E-2"/>
          <c:y val="1.5108185655543458E-2"/>
          <c:w val="0.97812557984045922"/>
          <c:h val="0.854772614478235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Доходы, млн. руб.</c:v>
                </c:pt>
              </c:strCache>
            </c:strRef>
          </c:tx>
          <c:spPr>
            <a:solidFill>
              <a:srgbClr val="FFFF99"/>
            </a:solidFill>
          </c:spPr>
          <c:invertIfNegative val="0"/>
          <c:dLbls>
            <c:dLbl>
              <c:idx val="0"/>
              <c:layout>
                <c:manualLayout>
                  <c:x val="-1.010572335684475E-3"/>
                  <c:y val="9.96275626680210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9.4362684090822969E-4"/>
                  <c:y val="-5.85585481736276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2.78447098340060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0775178304607202E-3"/>
                  <c:y val="-3.2008577710048641E-2"/>
                </c:manualLayout>
              </c:layout>
              <c:tx>
                <c:rich>
                  <a:bodyPr/>
                  <a:lstStyle/>
                  <a:p>
                    <a:r>
                      <a:rPr lang="en-US" sz="2200" dirty="0"/>
                      <a:t>3 </a:t>
                    </a:r>
                    <a:r>
                      <a:rPr lang="en-US" sz="2200" dirty="0" smtClean="0"/>
                      <a:t>538,</a:t>
                    </a:r>
                    <a:r>
                      <a:rPr lang="ru-RU" sz="2200" smtClean="0"/>
                      <a:t>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0211808613906789E-3"/>
                  <c:y val="-1.62427474031701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0105904306953394E-3"/>
                  <c:y val="-2.08835323755045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6.6053878863576772E-3"/>
                  <c:y val="-2.70270222339820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4.7181342045411485E-3"/>
                  <c:y val="-1.80180148226546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0211446713689499E-3"/>
                  <c:y val="-1.82907678423125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4.7181342045411485E-3"/>
                  <c:y val="-2.8145699768443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200" b="1">
                    <a:solidFill>
                      <a:srgbClr val="0000F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Лист1!$A$2:$A$11</c:f>
              <c:strCache>
                <c:ptCount val="10"/>
                <c:pt idx="0">
                  <c:v>Сыктывкар</c:v>
                </c:pt>
                <c:pt idx="1">
                  <c:v>Ухта</c:v>
                </c:pt>
                <c:pt idx="2">
                  <c:v>Воркута</c:v>
                </c:pt>
                <c:pt idx="3">
                  <c:v>Усинск</c:v>
                </c:pt>
                <c:pt idx="4">
                  <c:v>Печора</c:v>
                </c:pt>
                <c:pt idx="5">
                  <c:v>Сыктывдинский р-н</c:v>
                </c:pt>
                <c:pt idx="6">
                  <c:v>Усть-Вымский р-н</c:v>
                </c:pt>
                <c:pt idx="7">
                  <c:v>Инта</c:v>
                </c:pt>
                <c:pt idx="8">
                  <c:v>Усть-Куломский р-н</c:v>
                </c:pt>
                <c:pt idx="9">
                  <c:v>Сосногорск</c:v>
                </c:pt>
              </c:strCache>
            </c:strRef>
          </c:cat>
          <c:val>
            <c:numRef>
              <c:f>Лист1!$B$2:$B$11</c:f>
              <c:numCache>
                <c:formatCode>#,##0.0</c:formatCode>
                <c:ptCount val="10"/>
                <c:pt idx="0">
                  <c:v>11161.55346906</c:v>
                </c:pt>
                <c:pt idx="1">
                  <c:v>5365.2146880500004</c:v>
                </c:pt>
                <c:pt idx="2">
                  <c:v>5077.2</c:v>
                </c:pt>
                <c:pt idx="3">
                  <c:v>3538.1</c:v>
                </c:pt>
                <c:pt idx="4">
                  <c:v>2723.5</c:v>
                </c:pt>
                <c:pt idx="5">
                  <c:v>2340.4688020900003</c:v>
                </c:pt>
                <c:pt idx="6">
                  <c:v>2048.6</c:v>
                </c:pt>
                <c:pt idx="7">
                  <c:v>2039.65572419</c:v>
                </c:pt>
                <c:pt idx="8">
                  <c:v>2030.46574169</c:v>
                </c:pt>
                <c:pt idx="9">
                  <c:v>1781.8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Расходы, млн. руб.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4.7181342045411485E-3"/>
                  <c:y val="-3.15315259396456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9965628206566602E-3"/>
                  <c:y val="-5.59835326694451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063542584172037E-3"/>
                  <c:y val="-2.320392486167172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8872536818164594E-3"/>
                  <c:y val="3.34255456080113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0105904306953394E-3"/>
                  <c:y val="2.55243173478388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0423617227814323E-3"/>
                  <c:y val="2.55243173478388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2.9647715122771796E-3"/>
                  <c:y val="2.12240155309612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2.0211446713689499E-3"/>
                  <c:y val="1.68560656777922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4.953372202833704E-3"/>
                  <c:y val="1.84117155402363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1.5074475934171997E-2"/>
                  <c:y val="5.25027589786445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Лист1!$A$2:$A$11</c:f>
              <c:strCache>
                <c:ptCount val="10"/>
                <c:pt idx="0">
                  <c:v>Сыктывкар</c:v>
                </c:pt>
                <c:pt idx="1">
                  <c:v>Ухта</c:v>
                </c:pt>
                <c:pt idx="2">
                  <c:v>Воркута</c:v>
                </c:pt>
                <c:pt idx="3">
                  <c:v>Усинск</c:v>
                </c:pt>
                <c:pt idx="4">
                  <c:v>Печора</c:v>
                </c:pt>
                <c:pt idx="5">
                  <c:v>Сыктывдинский р-н</c:v>
                </c:pt>
                <c:pt idx="6">
                  <c:v>Усть-Вымский р-н</c:v>
                </c:pt>
                <c:pt idx="7">
                  <c:v>Инта</c:v>
                </c:pt>
                <c:pt idx="8">
                  <c:v>Усть-Куломский р-н</c:v>
                </c:pt>
                <c:pt idx="9">
                  <c:v>Сосногорск</c:v>
                </c:pt>
              </c:strCache>
            </c:strRef>
          </c:cat>
          <c:val>
            <c:numRef>
              <c:f>Лист1!$C$2:$C$11</c:f>
              <c:numCache>
                <c:formatCode>#,##0.0</c:formatCode>
                <c:ptCount val="10"/>
                <c:pt idx="0">
                  <c:v>11494.014478030002</c:v>
                </c:pt>
                <c:pt idx="1">
                  <c:v>5282.1954593299997</c:v>
                </c:pt>
                <c:pt idx="2">
                  <c:v>5097.3</c:v>
                </c:pt>
                <c:pt idx="3">
                  <c:v>3485.3</c:v>
                </c:pt>
                <c:pt idx="4">
                  <c:v>2719.6</c:v>
                </c:pt>
                <c:pt idx="5">
                  <c:v>2144.6897304499998</c:v>
                </c:pt>
                <c:pt idx="6">
                  <c:v>1807.3</c:v>
                </c:pt>
                <c:pt idx="7">
                  <c:v>1977.8807645100001</c:v>
                </c:pt>
                <c:pt idx="8">
                  <c:v>2001.0354505999999</c:v>
                </c:pt>
                <c:pt idx="9">
                  <c:v>1773.1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32061824"/>
        <c:axId val="64913792"/>
      </c:barChart>
      <c:catAx>
        <c:axId val="132061824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64913792"/>
        <c:crosses val="autoZero"/>
        <c:auto val="1"/>
        <c:lblAlgn val="ctr"/>
        <c:lblOffset val="100"/>
        <c:noMultiLvlLbl val="0"/>
      </c:catAx>
      <c:valAx>
        <c:axId val="6491379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3206182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32964195316494049"/>
          <c:y val="0.16226184366125301"/>
          <c:w val="0.41783447299183951"/>
          <c:h val="6.795221182659221E-2"/>
        </c:manualLayout>
      </c:layout>
      <c:overlay val="0"/>
      <c:txPr>
        <a:bodyPr/>
        <a:lstStyle/>
        <a:p>
          <a:pPr>
            <a:defRPr sz="20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FFFF99"/>
            </a:solidFill>
          </c:spPr>
          <c:invertIfNegative val="0"/>
          <c:cat>
            <c:strRef>
              <c:f>Лист1!$A$2:$A$7</c:f>
              <c:strCache>
                <c:ptCount val="6"/>
                <c:pt idx="0">
                  <c:v>Педагогические работники дополнительного образования учреждений физической культуры и спорта</c:v>
                </c:pt>
                <c:pt idx="1">
                  <c:v>Педагогические работники дошкольных образовательных учреждений</c:v>
                </c:pt>
                <c:pt idx="2">
                  <c:v>Педагогические работники образовательных учреждений</c:v>
                </c:pt>
                <c:pt idx="3">
                  <c:v>Педагогические работники дополнительного образования образовательных учреждений</c:v>
                </c:pt>
                <c:pt idx="4">
                  <c:v>Работники учреждений культуры</c:v>
                </c:pt>
                <c:pt idx="5">
                  <c:v>Педагогические работники дополнительного образования учреждений культуры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 formatCode="0.0">
                  <c:v>55</c:v>
                </c:pt>
                <c:pt idx="1">
                  <c:v>33.9</c:v>
                </c:pt>
                <c:pt idx="2">
                  <c:v>39.700000000000003</c:v>
                </c:pt>
                <c:pt idx="3" formatCode="0.0">
                  <c:v>37</c:v>
                </c:pt>
                <c:pt idx="4">
                  <c:v>43.6</c:v>
                </c:pt>
                <c:pt idx="5" formatCode="0.0">
                  <c:v>43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Педагогические работники дополнительного образования учреждений физической культуры и спорта</c:v>
                </c:pt>
                <c:pt idx="1">
                  <c:v>Педагогические работники дошкольных образовательных учреждений</c:v>
                </c:pt>
                <c:pt idx="2">
                  <c:v>Педагогические работники образовательных учреждений</c:v>
                </c:pt>
                <c:pt idx="3">
                  <c:v>Педагогические работники дополнительного образования образовательных учреждений</c:v>
                </c:pt>
                <c:pt idx="4">
                  <c:v>Работники учреждений культуры</c:v>
                </c:pt>
                <c:pt idx="5">
                  <c:v>Педагогические работники дополнительного образования учреждений культуры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2.1</c:v>
                </c:pt>
                <c:pt idx="1">
                  <c:v>2.8000000000000043</c:v>
                </c:pt>
                <c:pt idx="2">
                  <c:v>2.2999999999999972</c:v>
                </c:pt>
                <c:pt idx="3">
                  <c:v>1.3999999999999986</c:v>
                </c:pt>
                <c:pt idx="4">
                  <c:v>2.1000000000000014</c:v>
                </c:pt>
                <c:pt idx="5">
                  <c:v>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strRef>
              <c:f>Лист1!$A$2:$A$7</c:f>
              <c:strCache>
                <c:ptCount val="6"/>
                <c:pt idx="0">
                  <c:v>Педагогические работники дополнительного образования учреждений физической культуры и спорта</c:v>
                </c:pt>
                <c:pt idx="1">
                  <c:v>Педагогические работники дошкольных образовательных учреждений</c:v>
                </c:pt>
                <c:pt idx="2">
                  <c:v>Педагогические работники образовательных учреждений</c:v>
                </c:pt>
                <c:pt idx="3">
                  <c:v>Педагогические работники дополнительного образования образовательных учреждений</c:v>
                </c:pt>
                <c:pt idx="4">
                  <c:v>Работники учреждений культуры</c:v>
                </c:pt>
                <c:pt idx="5">
                  <c:v>Педагогические работники дополнительного образования учреждений культуры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2.6999999999999957</c:v>
                </c:pt>
                <c:pt idx="1">
                  <c:v>2</c:v>
                </c:pt>
                <c:pt idx="2">
                  <c:v>3.7999999999999972</c:v>
                </c:pt>
                <c:pt idx="3">
                  <c:v>2</c:v>
                </c:pt>
                <c:pt idx="4">
                  <c:v>2.0999999999999943</c:v>
                </c:pt>
                <c:pt idx="5">
                  <c:v>1.8999999999999986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cat>
            <c:strRef>
              <c:f>Лист1!$A$2:$A$7</c:f>
              <c:strCache>
                <c:ptCount val="6"/>
                <c:pt idx="0">
                  <c:v>Педагогические работники дополнительного образования учреждений физической культуры и спорта</c:v>
                </c:pt>
                <c:pt idx="1">
                  <c:v>Педагогические работники дошкольных образовательных учреждений</c:v>
                </c:pt>
                <c:pt idx="2">
                  <c:v>Педагогические работники образовательных учреждений</c:v>
                </c:pt>
                <c:pt idx="3">
                  <c:v>Педагогические работники дополнительного образования образовательных учреждений</c:v>
                </c:pt>
                <c:pt idx="4">
                  <c:v>Работники учреждений культуры</c:v>
                </c:pt>
                <c:pt idx="5">
                  <c:v>Педагогические работники дополнительного образования учреждений культуры</c:v>
                </c:pt>
              </c:strCache>
            </c:strRef>
          </c:cat>
          <c:val>
            <c:numRef>
              <c:f>Лист1!$E$2:$E$7</c:f>
              <c:numCache>
                <c:formatCode>General</c:formatCode>
                <c:ptCount val="6"/>
                <c:pt idx="0">
                  <c:v>2</c:v>
                </c:pt>
                <c:pt idx="1">
                  <c:v>1.5</c:v>
                </c:pt>
                <c:pt idx="2">
                  <c:v>0</c:v>
                </c:pt>
                <c:pt idx="3">
                  <c:v>1.3000000000000043</c:v>
                </c:pt>
                <c:pt idx="4">
                  <c:v>2</c:v>
                </c:pt>
                <c:pt idx="5">
                  <c:v>1.3999999999999986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cat>
            <c:strRef>
              <c:f>Лист1!$A$2:$A$7</c:f>
              <c:strCache>
                <c:ptCount val="6"/>
                <c:pt idx="0">
                  <c:v>Педагогические работники дополнительного образования учреждений физической культуры и спорта</c:v>
                </c:pt>
                <c:pt idx="1">
                  <c:v>Педагогические работники дошкольных образовательных учреждений</c:v>
                </c:pt>
                <c:pt idx="2">
                  <c:v>Педагогические работники образовательных учреждений</c:v>
                </c:pt>
                <c:pt idx="3">
                  <c:v>Педагогические работники дополнительного образования образовательных учреждений</c:v>
                </c:pt>
                <c:pt idx="4">
                  <c:v>Работники учреждений культуры</c:v>
                </c:pt>
                <c:pt idx="5">
                  <c:v>Педагогические работники дополнительного образования учреждений культуры</c:v>
                </c:pt>
              </c:strCache>
            </c:strRef>
          </c:cat>
          <c:val>
            <c:numRef>
              <c:f>Лист1!$F$2:$F$7</c:f>
              <c:numCache>
                <c:formatCode>General</c:formatCode>
                <c:ptCount val="6"/>
                <c:pt idx="0">
                  <c:v>6.2999999999999972</c:v>
                </c:pt>
                <c:pt idx="1">
                  <c:v>4.5999999999999943</c:v>
                </c:pt>
                <c:pt idx="2">
                  <c:v>4.6999999999999957</c:v>
                </c:pt>
                <c:pt idx="3">
                  <c:v>4.1999999999999957</c:v>
                </c:pt>
                <c:pt idx="4">
                  <c:v>5.1000000000000014</c:v>
                </c:pt>
                <c:pt idx="5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148049280"/>
        <c:axId val="148055168"/>
      </c:barChart>
      <c:catAx>
        <c:axId val="14804928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48055168"/>
        <c:crosses val="autoZero"/>
        <c:auto val="1"/>
        <c:lblAlgn val="ctr"/>
        <c:lblOffset val="100"/>
        <c:noMultiLvlLbl val="0"/>
      </c:catAx>
      <c:valAx>
        <c:axId val="148055168"/>
        <c:scaling>
          <c:orientation val="minMax"/>
        </c:scaling>
        <c:delete val="0"/>
        <c:axPos val="l"/>
        <c:majorGridlines/>
        <c:numFmt formatCode="0.0" sourceLinked="1"/>
        <c:majorTickMark val="none"/>
        <c:minorTickMark val="none"/>
        <c:tickLblPos val="nextTo"/>
        <c:crossAx val="14804928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388888888888886E-3"/>
          <c:y val="1.9484603327819188E-2"/>
          <c:w val="0.98472222222222228"/>
          <c:h val="0.491209446267872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FF99"/>
            </a:solidFill>
          </c:spPr>
          <c:invertIfNegative val="0"/>
          <c:dLbls>
            <c:dLbl>
              <c:idx val="0"/>
              <c:layout>
                <c:manualLayout>
                  <c:x val="-6.2500000000000003E-3"/>
                  <c:y val="-1.71715885451303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9444444444443168E-4"/>
                  <c:y val="4.83870967741935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3888888888888889E-3"/>
                  <c:y val="-9.67741935483871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6.9444444444444447E-4"/>
                  <c:y val="-1.29032258064516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0"/>
                  <c:y val="-1.29032258064516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6.9444444444444447E-4"/>
                  <c:y val="-1.29032258064516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1.3888888888888889E-3"/>
                  <c:y val="-1.29032258064516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5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Лист1!$A$2:$A$14</c:f>
              <c:strCache>
                <c:ptCount val="13"/>
                <c:pt idx="0">
                  <c:v>Развитие образования</c:v>
                </c:pt>
                <c:pt idx="1">
                  <c:v>Развитие культуры, физической культуры и спорта</c:v>
                </c:pt>
                <c:pt idx="2">
                  <c:v>Градостроительство и землепользование</c:v>
                </c:pt>
                <c:pt idx="3">
                  <c:v>Городское хозяйство</c:v>
                </c:pt>
                <c:pt idx="4">
                  <c:v>Содействие развитию экономики</c:v>
                </c:pt>
                <c:pt idx="5">
                  <c:v>Безопасность жизнедеятельности населения</c:v>
                </c:pt>
                <c:pt idx="6">
                  <c:v>Финансы и муниципальный долг</c:v>
                </c:pt>
                <c:pt idx="7">
                  <c:v>Открытый муниципалитет</c:v>
                </c:pt>
                <c:pt idx="8">
                  <c:v>Развитие современной городской среды</c:v>
                </c:pt>
                <c:pt idx="9">
                  <c:v>Поддержка отдельных категорий граждан</c:v>
                </c:pt>
                <c:pt idx="10">
                  <c:v>Жилищный фонд</c:v>
                </c:pt>
                <c:pt idx="11">
                  <c:v>Профилактика правонарушений и обеспечение общественной безопасности</c:v>
                </c:pt>
                <c:pt idx="12">
                  <c:v>Развитие социальной сферы</c:v>
                </c:pt>
              </c:strCache>
            </c:strRef>
          </c:cat>
          <c:val>
            <c:numRef>
              <c:f>Лист1!$B$2:$B$14</c:f>
              <c:numCache>
                <c:formatCode>#,##0.0</c:formatCode>
                <c:ptCount val="13"/>
                <c:pt idx="0">
                  <c:v>6820.5</c:v>
                </c:pt>
                <c:pt idx="1">
                  <c:v>933.3</c:v>
                </c:pt>
                <c:pt idx="2">
                  <c:v>98.5</c:v>
                </c:pt>
                <c:pt idx="3">
                  <c:v>1461</c:v>
                </c:pt>
                <c:pt idx="4">
                  <c:v>276.5</c:v>
                </c:pt>
                <c:pt idx="5">
                  <c:v>90.5</c:v>
                </c:pt>
                <c:pt idx="6">
                  <c:v>98.4</c:v>
                </c:pt>
                <c:pt idx="7">
                  <c:v>53.9</c:v>
                </c:pt>
                <c:pt idx="8">
                  <c:v>601.5</c:v>
                </c:pt>
                <c:pt idx="9">
                  <c:v>290.60000000000002</c:v>
                </c:pt>
                <c:pt idx="10">
                  <c:v>610.6</c:v>
                </c:pt>
                <c:pt idx="11">
                  <c:v>1.2</c:v>
                </c:pt>
                <c:pt idx="12">
                  <c:v>4.8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0"/>
              <c:layout>
                <c:manualLayout>
                  <c:x val="3.472222222222222E-3"/>
                  <c:y val="8.6349483445581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9444444444444447E-4"/>
                  <c:y val="-1.29032258064516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0833333333333333E-3"/>
                  <c:y val="9.67741935483871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0833333333333333E-3"/>
                  <c:y val="3.22580645161290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1.3888888888888889E-3"/>
                  <c:y val="3.22580645161284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6.9444444444444447E-4"/>
                  <c:y val="4.83870967741935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2.7777777777777779E-3"/>
                  <c:y val="5.29506782258790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5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Лист1!$A$2:$A$14</c:f>
              <c:strCache>
                <c:ptCount val="13"/>
                <c:pt idx="0">
                  <c:v>Развитие образования</c:v>
                </c:pt>
                <c:pt idx="1">
                  <c:v>Развитие культуры, физической культуры и спорта</c:v>
                </c:pt>
                <c:pt idx="2">
                  <c:v>Градостроительство и землепользование</c:v>
                </c:pt>
                <c:pt idx="3">
                  <c:v>Городское хозяйство</c:v>
                </c:pt>
                <c:pt idx="4">
                  <c:v>Содействие развитию экономики</c:v>
                </c:pt>
                <c:pt idx="5">
                  <c:v>Безопасность жизнедеятельности населения</c:v>
                </c:pt>
                <c:pt idx="6">
                  <c:v>Финансы и муниципальный долг</c:v>
                </c:pt>
                <c:pt idx="7">
                  <c:v>Открытый муниципалитет</c:v>
                </c:pt>
                <c:pt idx="8">
                  <c:v>Развитие современной городской среды</c:v>
                </c:pt>
                <c:pt idx="9">
                  <c:v>Поддержка отдельных категорий граждан</c:v>
                </c:pt>
                <c:pt idx="10">
                  <c:v>Жилищный фонд</c:v>
                </c:pt>
                <c:pt idx="11">
                  <c:v>Профилактика правонарушений и обеспечение общественной безопасности</c:v>
                </c:pt>
                <c:pt idx="12">
                  <c:v>Развитие социальной сферы</c:v>
                </c:pt>
              </c:strCache>
            </c:strRef>
          </c:cat>
          <c:val>
            <c:numRef>
              <c:f>Лист1!$C$2:$C$14</c:f>
              <c:numCache>
                <c:formatCode>#,##0.0</c:formatCode>
                <c:ptCount val="13"/>
                <c:pt idx="0">
                  <c:v>6817.3</c:v>
                </c:pt>
                <c:pt idx="1">
                  <c:v>930.7</c:v>
                </c:pt>
                <c:pt idx="2">
                  <c:v>98.3</c:v>
                </c:pt>
                <c:pt idx="3">
                  <c:v>1328.5</c:v>
                </c:pt>
                <c:pt idx="4">
                  <c:v>269.5</c:v>
                </c:pt>
                <c:pt idx="5">
                  <c:v>89.8</c:v>
                </c:pt>
                <c:pt idx="6">
                  <c:v>86</c:v>
                </c:pt>
                <c:pt idx="7">
                  <c:v>53.9</c:v>
                </c:pt>
                <c:pt idx="8">
                  <c:v>586</c:v>
                </c:pt>
                <c:pt idx="9">
                  <c:v>282.39999999999998</c:v>
                </c:pt>
                <c:pt idx="10">
                  <c:v>554.4</c:v>
                </c:pt>
                <c:pt idx="11">
                  <c:v>1.1000000000000001</c:v>
                </c:pt>
                <c:pt idx="12">
                  <c:v>4.8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40508544"/>
        <c:axId val="140522624"/>
      </c:barChart>
      <c:catAx>
        <c:axId val="140508544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 rot="-5400000" vert="horz" anchor="ctr" anchorCtr="0"/>
          <a:lstStyle/>
          <a:p>
            <a:pPr>
              <a:defRPr sz="1600" b="1" i="0">
                <a:solidFill>
                  <a:schemeClr val="tx1"/>
                </a:solidFill>
              </a:defRPr>
            </a:pPr>
            <a:endParaRPr lang="ru-RU"/>
          </a:p>
        </c:txPr>
        <c:crossAx val="140522624"/>
        <c:crosses val="autoZero"/>
        <c:auto val="0"/>
        <c:lblAlgn val="ctr"/>
        <c:lblOffset val="100"/>
        <c:noMultiLvlLbl val="0"/>
      </c:catAx>
      <c:valAx>
        <c:axId val="14052262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405085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4412530394553829"/>
          <c:y val="7.1666128165900359E-2"/>
          <c:w val="0.54396078143605719"/>
          <c:h val="0.89689746387251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 2022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федеральный бюджет, Фонд содействия реформированию ЖКХ</c:v>
                </c:pt>
                <c:pt idx="1">
                  <c:v>республиканский бюджет</c:v>
                </c:pt>
                <c:pt idx="2">
                  <c:v>местный бюджет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59</c:v>
                </c:pt>
                <c:pt idx="1">
                  <c:v>295.3</c:v>
                </c:pt>
                <c:pt idx="2">
                  <c:v>145.80000000000001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Исполнение 2022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федеральный бюджет, Фонд содействия реформированию ЖКХ</c:v>
                </c:pt>
                <c:pt idx="1">
                  <c:v>республиканский бюджет</c:v>
                </c:pt>
                <c:pt idx="2">
                  <c:v>местный бюджет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56.2</c:v>
                </c:pt>
                <c:pt idx="1">
                  <c:v>294.3</c:v>
                </c:pt>
                <c:pt idx="2">
                  <c:v>118.7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60348800"/>
        <c:axId val="160347264"/>
      </c:barChart>
      <c:valAx>
        <c:axId val="160347264"/>
        <c:scaling>
          <c:orientation val="minMax"/>
        </c:scaling>
        <c:delete val="1"/>
        <c:axPos val="b"/>
        <c:numFmt formatCode="#,##0.0" sourceLinked="1"/>
        <c:majorTickMark val="none"/>
        <c:minorTickMark val="none"/>
        <c:tickLblPos val="nextTo"/>
        <c:crossAx val="160348800"/>
        <c:crosses val="autoZero"/>
        <c:crossBetween val="between"/>
      </c:valAx>
      <c:catAx>
        <c:axId val="160348800"/>
        <c:scaling>
          <c:orientation val="minMax"/>
        </c:scaling>
        <c:delete val="0"/>
        <c:axPos val="l"/>
        <c:majorTickMark val="none"/>
        <c:minorTickMark val="none"/>
        <c:tickLblPos val="nextTo"/>
        <c:crossAx val="160347264"/>
        <c:crosses val="autoZero"/>
        <c:auto val="1"/>
        <c:lblAlgn val="ctr"/>
        <c:lblOffset val="100"/>
        <c:noMultiLvlLbl val="0"/>
      </c:cat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 на 2022</c:v>
                </c:pt>
              </c:strCache>
            </c:strRef>
          </c:tx>
          <c:spPr>
            <a:solidFill>
              <a:srgbClr val="FFFF99"/>
            </a:solidFill>
          </c:spPr>
          <c:invertIfNegative val="0"/>
          <c:dLbls>
            <c:dLbl>
              <c:idx val="0"/>
              <c:layout>
                <c:manualLayout>
                  <c:x val="-1.4758404911597155E-3"/>
                  <c:y val="-1.73132160730263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4275214734791467E-3"/>
                  <c:y val="-1.58704480669407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8.855042946958293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8.2302051299381566E-3"/>
                  <c:y val="-1.28853108937003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5496325157177013E-2"/>
                  <c:y val="-7.2139536342076434E-3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/>
                      <a:t>68,9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4758428801550021E-2"/>
                  <c:y val="-5.02208668611683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0330883438118008E-2"/>
                  <c:y val="-8.65660803651316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7.3792024557985773E-3"/>
                  <c:y val="-8.65660803651316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951680982319431E-3"/>
                  <c:y val="-2.8855360121710547E-3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/>
                      <a:t>6,2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Лист1!$A$2:$A$13</c:f>
              <c:strCache>
                <c:ptCount val="12"/>
                <c:pt idx="0">
                  <c:v>Обеспечение деятельности органов местного самоуправления</c:v>
                </c:pt>
                <c:pt idx="1">
                  <c:v>Резервный фонд </c:v>
                </c:pt>
                <c:pt idx="2">
                  <c:v>Выплаты по договорам пожизненного содержания одиноких и одиноко проживающих граждан в обмен на добровольную передачу ими жилья в собственность г.Сыктывкара</c:v>
                </c:pt>
                <c:pt idx="3">
                  <c:v>Диспансеризация муниципальных служащих</c:v>
                </c:pt>
                <c:pt idx="4">
                  <c:v>Исполнение судебных актов</c:v>
                </c:pt>
                <c:pt idx="5">
                  <c:v>Пенсионное обеспечение за выслугу лет муниципальным служащим</c:v>
                </c:pt>
                <c:pt idx="6">
                  <c:v>ПНО "Почетный гражданин города Сыктывкара"</c:v>
                </c:pt>
                <c:pt idx="7">
                  <c:v>Обеспечение мобилизационной готовности экономики</c:v>
                </c:pt>
                <c:pt idx="8">
                  <c:v>Повышение квалификации муниципальных служащих</c:v>
                </c:pt>
                <c:pt idx="9">
                  <c:v>Субвенции на  осуществление переданных государственных полномочий</c:v>
                </c:pt>
                <c:pt idx="10">
                  <c:v>Резерв на открытие новых учреждений</c:v>
                </c:pt>
                <c:pt idx="11">
                  <c:v>Выполнение других функций</c:v>
                </c:pt>
              </c:strCache>
            </c:strRef>
          </c:cat>
          <c:val>
            <c:numRef>
              <c:f>Лист1!$B$2:$B$13</c:f>
              <c:numCache>
                <c:formatCode>#,##0.0</c:formatCode>
                <c:ptCount val="12"/>
                <c:pt idx="0">
                  <c:v>287.02390000000003</c:v>
                </c:pt>
                <c:pt idx="1">
                  <c:v>10</c:v>
                </c:pt>
                <c:pt idx="2">
                  <c:v>2.3050000000000002</c:v>
                </c:pt>
                <c:pt idx="3">
                  <c:v>1.1742000000000001</c:v>
                </c:pt>
                <c:pt idx="4">
                  <c:v>68.970100000000002</c:v>
                </c:pt>
                <c:pt idx="5">
                  <c:v>24.109599999999997</c:v>
                </c:pt>
                <c:pt idx="6">
                  <c:v>1.952</c:v>
                </c:pt>
                <c:pt idx="7">
                  <c:v>0.77129999999999999</c:v>
                </c:pt>
                <c:pt idx="8">
                  <c:v>8.0299999999999996E-2</c:v>
                </c:pt>
                <c:pt idx="9">
                  <c:v>2.0785</c:v>
                </c:pt>
                <c:pt idx="10">
                  <c:v>1.8252999999999999</c:v>
                </c:pt>
                <c:pt idx="11">
                  <c:v>6.2538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Исполнение за 2022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5496325157177013E-2"/>
                  <c:y val="-2.88553601217105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5.165441719059004E-3"/>
                  <c:y val="-7.21384003042758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5.903361964638862E-3"/>
                  <c:y val="1.44276800608552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8.8550429469582935E-3"/>
                  <c:y val="-8.65660803651316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4.4275214734791467E-3"/>
                  <c:y val="4.32830401825658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Лист1!$A$2:$A$13</c:f>
              <c:strCache>
                <c:ptCount val="12"/>
                <c:pt idx="0">
                  <c:v>Обеспечение деятельности органов местного самоуправления</c:v>
                </c:pt>
                <c:pt idx="1">
                  <c:v>Резервный фонд </c:v>
                </c:pt>
                <c:pt idx="2">
                  <c:v>Выплаты по договорам пожизненного содержания одиноких и одиноко проживающих граждан в обмен на добровольную передачу ими жилья в собственность г.Сыктывкара</c:v>
                </c:pt>
                <c:pt idx="3">
                  <c:v>Диспансеризация муниципальных служащих</c:v>
                </c:pt>
                <c:pt idx="4">
                  <c:v>Исполнение судебных актов</c:v>
                </c:pt>
                <c:pt idx="5">
                  <c:v>Пенсионное обеспечение за выслугу лет муниципальным служащим</c:v>
                </c:pt>
                <c:pt idx="6">
                  <c:v>ПНО "Почетный гражданин города Сыктывкара"</c:v>
                </c:pt>
                <c:pt idx="7">
                  <c:v>Обеспечение мобилизационной готовности экономики</c:v>
                </c:pt>
                <c:pt idx="8">
                  <c:v>Повышение квалификации муниципальных служащих</c:v>
                </c:pt>
                <c:pt idx="9">
                  <c:v>Субвенции на  осуществление переданных государственных полномочий</c:v>
                </c:pt>
                <c:pt idx="10">
                  <c:v>Резерв на открытие новых учреждений</c:v>
                </c:pt>
                <c:pt idx="11">
                  <c:v>Выполнение других функций</c:v>
                </c:pt>
              </c:strCache>
            </c:strRef>
          </c:cat>
          <c:val>
            <c:numRef>
              <c:f>Лист1!$C$2:$C$13</c:f>
              <c:numCache>
                <c:formatCode>#,##0.0</c:formatCode>
                <c:ptCount val="12"/>
                <c:pt idx="0">
                  <c:v>284.49279999999999</c:v>
                </c:pt>
                <c:pt idx="1">
                  <c:v>5.2534000000000001</c:v>
                </c:pt>
                <c:pt idx="2">
                  <c:v>2.3050000000000002</c:v>
                </c:pt>
                <c:pt idx="3">
                  <c:v>1.1399999999999999</c:v>
                </c:pt>
                <c:pt idx="4">
                  <c:v>63.095199999999998</c:v>
                </c:pt>
                <c:pt idx="5">
                  <c:v>24.001000000000001</c:v>
                </c:pt>
                <c:pt idx="6">
                  <c:v>1.9147000000000001</c:v>
                </c:pt>
                <c:pt idx="7">
                  <c:v>0.65739999999999998</c:v>
                </c:pt>
                <c:pt idx="8">
                  <c:v>8.0299999999999996E-2</c:v>
                </c:pt>
                <c:pt idx="9">
                  <c:v>2.0785</c:v>
                </c:pt>
                <c:pt idx="10">
                  <c:v>0</c:v>
                </c:pt>
                <c:pt idx="11">
                  <c:v>6.2421000000000006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60699904"/>
        <c:axId val="160701440"/>
      </c:barChart>
      <c:catAx>
        <c:axId val="16069990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ln w="12700"/>
        </c:spPr>
        <c:txPr>
          <a:bodyPr rot="0" vert="horz"/>
          <a:lstStyle/>
          <a:p>
            <a:pPr>
              <a:defRPr sz="1300" b="1"/>
            </a:pPr>
            <a:endParaRPr lang="ru-RU"/>
          </a:p>
        </c:txPr>
        <c:crossAx val="160701440"/>
        <c:crosses val="autoZero"/>
        <c:auto val="1"/>
        <c:lblAlgn val="ctr"/>
        <c:lblOffset val="100"/>
        <c:noMultiLvlLbl val="0"/>
      </c:catAx>
      <c:valAx>
        <c:axId val="160701440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606999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500000000000001E-2"/>
          <c:y val="3.4090909090909088E-2"/>
          <c:w val="0.9770833333333333"/>
          <c:h val="0.8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FF99"/>
            </a:solidFill>
          </c:spPr>
          <c:invertIfNegative val="0"/>
          <c:dLbls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-240.9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FFFF99"/>
            </a:solidFill>
          </c:spPr>
          <c:invertIfNegative val="0"/>
          <c:dLbls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-414.4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rgbClr val="FFFF99"/>
            </a:solidFill>
          </c:spPr>
          <c:invertIfNegative val="0"/>
          <c:dLbls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-84.7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Столбец4</c:v>
                </c:pt>
              </c:strCache>
            </c:strRef>
          </c:tx>
          <c:spPr>
            <a:solidFill>
              <a:srgbClr val="FFFF99"/>
            </a:solidFill>
          </c:spPr>
          <c:invertIfNegative val="0"/>
          <c:dLbls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-22.2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Столбец5</c:v>
                </c:pt>
              </c:strCache>
            </c:strRef>
          </c:tx>
          <c:spPr>
            <a:solidFill>
              <a:srgbClr val="FFFF99"/>
            </a:solidFill>
          </c:spPr>
          <c:invertIfNegative val="0"/>
          <c:dLbls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#,##0.0</c:formatCode>
                <c:ptCount val="1"/>
                <c:pt idx="0">
                  <c:v>-54.1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Столбец6</c:v>
                </c:pt>
              </c:strCache>
            </c:strRef>
          </c:tx>
          <c:spPr>
            <a:solidFill>
              <a:srgbClr val="FFFF99"/>
            </a:solidFill>
          </c:spPr>
          <c:invertIfNegative val="0"/>
          <c:dLbls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#,##0.0</c:formatCode>
                <c:ptCount val="1"/>
                <c:pt idx="0">
                  <c:v>-36.5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Столбец7</c:v>
                </c:pt>
              </c:strCache>
            </c:strRef>
          </c:tx>
          <c:spPr>
            <a:solidFill>
              <a:srgbClr val="FFFF99"/>
            </a:solidFill>
          </c:spPr>
          <c:invertIfNegative val="0"/>
          <c:dLbls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#,##0.0</c:formatCode>
                <c:ptCount val="1"/>
                <c:pt idx="0">
                  <c:v>205.6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Столбец8</c:v>
                </c:pt>
              </c:strCache>
            </c:strRef>
          </c:tx>
          <c:spPr>
            <a:solidFill>
              <a:srgbClr val="FFFF99"/>
            </a:solidFill>
          </c:spPr>
          <c:invertIfNegative val="0"/>
          <c:dLbls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#,##0.0</c:formatCode>
                <c:ptCount val="1"/>
                <c:pt idx="0">
                  <c:v>-332.5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61555968"/>
        <c:axId val="161557504"/>
      </c:barChart>
      <c:catAx>
        <c:axId val="161555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61557504"/>
        <c:crosses val="autoZero"/>
        <c:auto val="1"/>
        <c:lblAlgn val="ctr"/>
        <c:lblOffset val="100"/>
        <c:noMultiLvlLbl val="0"/>
      </c:catAx>
      <c:valAx>
        <c:axId val="16155750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615559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606.5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833.5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837.2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850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#,##0.0</c:formatCode>
                <c:ptCount val="1"/>
                <c:pt idx="0">
                  <c:v>960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#,##0.0</c:formatCode>
                <c:ptCount val="1"/>
                <c:pt idx="0">
                  <c:v>965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#,##0.0</c:formatCode>
                <c:ptCount val="1"/>
                <c:pt idx="0">
                  <c:v>919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#,##0.0</c:formatCode>
                <c:ptCount val="1"/>
                <c:pt idx="0">
                  <c:v>1168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68542592"/>
        <c:axId val="168544128"/>
      </c:barChart>
      <c:catAx>
        <c:axId val="168542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68544128"/>
        <c:crosses val="autoZero"/>
        <c:auto val="1"/>
        <c:lblAlgn val="ctr"/>
        <c:lblOffset val="100"/>
        <c:noMultiLvlLbl val="0"/>
      </c:catAx>
      <c:valAx>
        <c:axId val="168544128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685425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5"/>
    </mc:Choice>
    <mc:Fallback>
      <c:style val="25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dLbl>
              <c:idx val="0"/>
              <c:layout>
                <c:manualLayout>
                  <c:x val="1.6339869281045752E-3"/>
                  <c:y val="4.49999999999999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4509803921568627E-3"/>
                  <c:y val="-6.50000000000000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9019607843137254E-3"/>
                  <c:y val="0.1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0849673202614381E-3"/>
                  <c:y val="-0.1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0.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8.1699346405228761E-4"/>
                  <c:y val="-0.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8.1699346405228761E-4"/>
                  <c:y val="0.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sz="2400" smtClean="0"/>
                      <a:t>34</a:t>
                    </a:r>
                    <a:r>
                      <a:rPr lang="ru-RU" sz="2400" smtClean="0"/>
                      <a:t>,0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>
                    <a:solidFill>
                      <a:srgbClr val="0000F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Лист1!$A$2:$A$9</c:f>
              <c:numCache>
                <c:formatCode>General</c:formatCode>
                <c:ptCount val="8"/>
              </c:numCache>
            </c:num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23.6</c:v>
                </c:pt>
                <c:pt idx="1">
                  <c:v>33.700000000000003</c:v>
                </c:pt>
                <c:pt idx="2">
                  <c:v>30.7</c:v>
                </c:pt>
                <c:pt idx="3">
                  <c:v>27.6</c:v>
                </c:pt>
                <c:pt idx="4">
                  <c:v>29.5</c:v>
                </c:pt>
                <c:pt idx="5">
                  <c:v>32.9</c:v>
                </c:pt>
                <c:pt idx="6">
                  <c:v>27.2</c:v>
                </c:pt>
                <c:pt idx="7">
                  <c:v>34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60375168"/>
        <c:axId val="160377856"/>
      </c:lineChart>
      <c:catAx>
        <c:axId val="160375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60377856"/>
        <c:crosses val="autoZero"/>
        <c:auto val="1"/>
        <c:lblAlgn val="ctr"/>
        <c:lblOffset val="100"/>
        <c:noMultiLvlLbl val="0"/>
      </c:catAx>
      <c:valAx>
        <c:axId val="1603778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0375168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022988505747134E-3"/>
          <c:y val="2.9411764705882353E-2"/>
          <c:w val="0.83357577608833378"/>
          <c:h val="0.8772683060339382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Коммерческий кредит</c:v>
                </c:pt>
              </c:strCache>
            </c:strRef>
          </c:tx>
          <c:spPr>
            <a:solidFill>
              <a:srgbClr val="FFFF99"/>
            </a:solidFill>
          </c:spPr>
          <c:invertIfNegative val="0"/>
          <c:dLbls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Лист1!$A$2:$A$9</c:f>
              <c:strCache>
                <c:ptCount val="8"/>
                <c:pt idx="0">
                  <c:v>Привлечение </c:v>
                </c:pt>
                <c:pt idx="1">
                  <c:v>Погашение</c:v>
                </c:pt>
                <c:pt idx="3">
                  <c:v>Привлечение </c:v>
                </c:pt>
                <c:pt idx="4">
                  <c:v>Погашение</c:v>
                </c:pt>
                <c:pt idx="6">
                  <c:v>Привлечение </c:v>
                </c:pt>
                <c:pt idx="7">
                  <c:v>Погашение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3205</c:v>
                </c:pt>
                <c:pt idx="1">
                  <c:v>3200</c:v>
                </c:pt>
                <c:pt idx="3">
                  <c:v>2319</c:v>
                </c:pt>
                <c:pt idx="4">
                  <c:v>2365</c:v>
                </c:pt>
                <c:pt idx="6">
                  <c:v>1276</c:v>
                </c:pt>
                <c:pt idx="7">
                  <c:v>1394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Бюджетный кредит 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Лист1!$A$2:$A$9</c:f>
              <c:strCache>
                <c:ptCount val="8"/>
                <c:pt idx="0">
                  <c:v>Привлечение </c:v>
                </c:pt>
                <c:pt idx="1">
                  <c:v>Погашение</c:v>
                </c:pt>
                <c:pt idx="3">
                  <c:v>Привлечение </c:v>
                </c:pt>
                <c:pt idx="4">
                  <c:v>Погашение</c:v>
                </c:pt>
                <c:pt idx="6">
                  <c:v>Привлечение </c:v>
                </c:pt>
                <c:pt idx="7">
                  <c:v>Погашение</c:v>
                </c:pt>
              </c:strCache>
            </c:strRef>
          </c:cat>
          <c:val>
            <c:numRef>
              <c:f>Лист1!$C$2:$C$9</c:f>
              <c:numCache>
                <c:formatCode>#,##0.0</c:formatCode>
                <c:ptCount val="8"/>
                <c:pt idx="0">
                  <c:v>795</c:v>
                </c:pt>
                <c:pt idx="1">
                  <c:v>795</c:v>
                </c:pt>
                <c:pt idx="3">
                  <c:v>290</c:v>
                </c:pt>
                <c:pt idx="4">
                  <c:v>290</c:v>
                </c:pt>
                <c:pt idx="6">
                  <c:v>996</c:v>
                </c:pt>
                <c:pt idx="7">
                  <c:v>629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160472064"/>
        <c:axId val="160477952"/>
      </c:barChart>
      <c:catAx>
        <c:axId val="160472064"/>
        <c:scaling>
          <c:orientation val="minMax"/>
        </c:scaling>
        <c:delete val="0"/>
        <c:axPos val="b"/>
        <c:majorTickMark val="none"/>
        <c:minorTickMark val="none"/>
        <c:tickLblPos val="nextTo"/>
        <c:crossAx val="160477952"/>
        <c:crosses val="autoZero"/>
        <c:auto val="1"/>
        <c:lblAlgn val="ctr"/>
        <c:lblOffset val="100"/>
        <c:noMultiLvlLbl val="0"/>
      </c:catAx>
      <c:valAx>
        <c:axId val="16047795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604720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021370712281654"/>
          <c:y val="8.1523011495220857E-2"/>
          <c:w val="0.12547594804959725"/>
          <c:h val="0.8154992448519012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5"/>
    </mc:Choice>
    <mc:Fallback>
      <c:style val="25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318138809241125E-3"/>
          <c:y val="0.10992618371810169"/>
          <c:w val="0.78036443987852577"/>
          <c:h val="0.7276206126501346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обслуживание муниципального долга в 2022 году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7.2107398917494576E-4"/>
                  <c:y val="-6.1070102065612052E-2"/>
                </c:manualLayout>
              </c:layout>
              <c:spPr/>
              <c:txPr>
                <a:bodyPr/>
                <a:lstStyle/>
                <a:p>
                  <a:pPr>
                    <a:defRPr sz="2400" b="1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2400" b="1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План</c:v>
                </c:pt>
                <c:pt idx="1">
                  <c:v>Факт 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21</c:v>
                </c:pt>
                <c:pt idx="1">
                  <c:v>8.8000000000000007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68348288"/>
        <c:axId val="168366464"/>
      </c:lineChart>
      <c:catAx>
        <c:axId val="168348288"/>
        <c:scaling>
          <c:orientation val="minMax"/>
        </c:scaling>
        <c:delete val="0"/>
        <c:axPos val="b"/>
        <c:majorTickMark val="none"/>
        <c:minorTickMark val="none"/>
        <c:tickLblPos val="nextTo"/>
        <c:crossAx val="168366464"/>
        <c:crosses val="autoZero"/>
        <c:auto val="1"/>
        <c:lblAlgn val="ctr"/>
        <c:lblOffset val="100"/>
        <c:noMultiLvlLbl val="0"/>
      </c:catAx>
      <c:valAx>
        <c:axId val="168366464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683482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4381895092591874"/>
          <c:y val="0"/>
          <c:w val="0.13815419934470841"/>
          <c:h val="0.56084826211480154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046608952734346"/>
          <c:y val="0.15718739543399374"/>
          <c:w val="0.73319376550753623"/>
          <c:h val="0.556856024436103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explosion val="31"/>
          <c:cat>
            <c:strRef>
              <c:f>Лист1!$A$2:$A$8</c:f>
              <c:strCache>
                <c:ptCount val="7"/>
                <c:pt idx="0">
                  <c:v>Культура</c:v>
                </c:pt>
                <c:pt idx="1">
                  <c:v>Физическая культура и спорт</c:v>
                </c:pt>
                <c:pt idx="2">
                  <c:v>Доступная среда</c:v>
                </c:pt>
                <c:pt idx="3">
                  <c:v>Благоустройство</c:v>
                </c:pt>
                <c:pt idx="4">
                  <c:v>Образование</c:v>
                </c:pt>
                <c:pt idx="5">
                  <c:v>Малое и среднее предпринимательство</c:v>
                </c:pt>
                <c:pt idx="6">
                  <c:v>Агропромышленный комплекс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3</c:v>
                </c:pt>
                <c:pt idx="1">
                  <c:v>3</c:v>
                </c:pt>
                <c:pt idx="2">
                  <c:v>2</c:v>
                </c:pt>
                <c:pt idx="3">
                  <c:v>10</c:v>
                </c:pt>
                <c:pt idx="4">
                  <c:v>12</c:v>
                </c:pt>
                <c:pt idx="5">
                  <c:v>1</c:v>
                </c:pt>
                <c:pt idx="6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b"/>
      <c:layout>
        <c:manualLayout>
          <c:xMode val="edge"/>
          <c:yMode val="edge"/>
          <c:x val="3.5632784538296353E-2"/>
          <c:y val="0.73191511163844247"/>
          <c:w val="0.94708689775210153"/>
          <c:h val="0.16534516233416027"/>
        </c:manualLayout>
      </c:layout>
      <c:overlay val="0"/>
      <c:txPr>
        <a:bodyPr/>
        <a:lstStyle/>
        <a:p>
          <a:pPr>
            <a:defRPr sz="1600">
              <a:latin typeface="+mn-lt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>
          <a:latin typeface="+mj-lt"/>
        </a:defRPr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dLbls>
            <c:txPr>
              <a:bodyPr/>
              <a:lstStyle/>
              <a:p>
                <a:pPr>
                  <a:defRPr sz="22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Лист1!$A$2:$A$11</c:f>
              <c:numCache>
                <c:formatCode>General</c:formatCode>
                <c:ptCount val="10"/>
              </c:numCache>
            </c:numRef>
          </c:cat>
          <c:val>
            <c:numRef>
              <c:f>Лист1!$B$2:$B$11</c:f>
              <c:numCache>
                <c:formatCode>#,##0</c:formatCode>
                <c:ptCount val="10"/>
                <c:pt idx="0">
                  <c:v>233105</c:v>
                </c:pt>
                <c:pt idx="1">
                  <c:v>94168</c:v>
                </c:pt>
                <c:pt idx="2">
                  <c:v>67702</c:v>
                </c:pt>
                <c:pt idx="3">
                  <c:v>36025</c:v>
                </c:pt>
                <c:pt idx="4">
                  <c:v>42796</c:v>
                </c:pt>
                <c:pt idx="5">
                  <c:v>21432</c:v>
                </c:pt>
                <c:pt idx="6">
                  <c:v>23861</c:v>
                </c:pt>
                <c:pt idx="7">
                  <c:v>21092</c:v>
                </c:pt>
                <c:pt idx="8">
                  <c:v>22164</c:v>
                </c:pt>
                <c:pt idx="9">
                  <c:v>34217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66259968"/>
        <c:axId val="66295680"/>
      </c:lineChart>
      <c:catAx>
        <c:axId val="66259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66295680"/>
        <c:crosses val="autoZero"/>
        <c:auto val="1"/>
        <c:lblAlgn val="ctr"/>
        <c:lblOffset val="100"/>
        <c:noMultiLvlLbl val="0"/>
      </c:catAx>
      <c:valAx>
        <c:axId val="6629568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662599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Финансирование, млн. руб.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7.7630449718696592E-2"/>
                  <c:y val="4.64129716581198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2522522522522521E-2"/>
                  <c:y val="-1.83779318951468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2017-2018 годы</c:v>
                </c:pt>
                <c:pt idx="1">
                  <c:v>2019 год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3.1</c:v>
                </c:pt>
                <c:pt idx="1">
                  <c:v>7.4</c:v>
                </c:pt>
                <c:pt idx="2">
                  <c:v>3.7</c:v>
                </c:pt>
                <c:pt idx="3">
                  <c:v>16.100000000000001</c:v>
                </c:pt>
                <c:pt idx="4">
                  <c:v>26.4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проектов, шт.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4.6578269831217954E-2"/>
                  <c:y val="-1.8565188663247946E-2"/>
                </c:manualLayout>
              </c:layout>
              <c:spPr/>
              <c:txPr>
                <a:bodyPr/>
                <a:lstStyle/>
                <a:p>
                  <a:pPr>
                    <a:defRPr sz="2400" b="1">
                      <a:solidFill>
                        <a:srgbClr val="0000FF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5015015015015015E-3"/>
                  <c:y val="-4.043145016932298E-2"/>
                </c:manualLayout>
              </c:layout>
              <c:spPr/>
              <c:txPr>
                <a:bodyPr/>
                <a:lstStyle/>
                <a:p>
                  <a:pPr>
                    <a:defRPr sz="2400" b="1">
                      <a:solidFill>
                        <a:srgbClr val="0000FF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8975668581967793E-2"/>
                  <c:y val="-7.1954957570130623E-2"/>
                </c:manualLayout>
              </c:layout>
              <c:spPr/>
              <c:txPr>
                <a:bodyPr/>
                <a:lstStyle/>
                <a:p>
                  <a:pPr>
                    <a:defRPr sz="2400" b="1">
                      <a:solidFill>
                        <a:srgbClr val="0000FF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5015015015015015E-3"/>
                  <c:y val="-3.6755863790293636E-2"/>
                </c:manualLayout>
              </c:layout>
              <c:spPr/>
              <c:txPr>
                <a:bodyPr/>
                <a:lstStyle/>
                <a:p>
                  <a:pPr>
                    <a:defRPr sz="2400" b="1">
                      <a:solidFill>
                        <a:srgbClr val="0000FF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003003003003003E-3"/>
                  <c:y val="-3.6755863790293636E-2"/>
                </c:manualLayout>
              </c:layout>
              <c:spPr/>
              <c:txPr>
                <a:bodyPr/>
                <a:lstStyle/>
                <a:p>
                  <a:pPr>
                    <a:defRPr sz="2400" b="1">
                      <a:solidFill>
                        <a:srgbClr val="0000FF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2017-2018 годы</c:v>
                </c:pt>
                <c:pt idx="1">
                  <c:v>2019 год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8</c:v>
                </c:pt>
                <c:pt idx="1">
                  <c:v>19</c:v>
                </c:pt>
                <c:pt idx="2">
                  <c:v>8</c:v>
                </c:pt>
                <c:pt idx="3">
                  <c:v>33</c:v>
                </c:pt>
                <c:pt idx="4">
                  <c:v>33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68390656"/>
        <c:axId val="168392960"/>
      </c:lineChart>
      <c:catAx>
        <c:axId val="16839065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168392960"/>
        <c:crosses val="autoZero"/>
        <c:auto val="1"/>
        <c:lblAlgn val="ctr"/>
        <c:lblOffset val="100"/>
        <c:noMultiLvlLbl val="0"/>
      </c:catAx>
      <c:valAx>
        <c:axId val="1683929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68390656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-8.6956521739130436E-3"/>
                  <c:y val="-1.95743790182385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7971014492753624E-3"/>
                  <c:y val="-3.91487580364770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7.24637681159420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7.9710144927536229E-3"/>
                  <c:y val="-3.91487580364770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5.0724637681158887E-3"/>
                  <c:y val="1.95743790182385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6.5217391304347823E-3"/>
                  <c:y val="1.95743790182385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1739130434782609E-3"/>
                  <c:y val="-3.914875803647690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5.072463768115941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5.797101449275362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8985507246375749E-3"/>
                  <c:y val="3.91487580364770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Лист1!$A$2:$A$11</c:f>
              <c:strCache>
                <c:ptCount val="10"/>
                <c:pt idx="0">
                  <c:v>Сыктывкар</c:v>
                </c:pt>
                <c:pt idx="1">
                  <c:v>Ухта</c:v>
                </c:pt>
                <c:pt idx="2">
                  <c:v>Воркута</c:v>
                </c:pt>
                <c:pt idx="3">
                  <c:v>Усинск</c:v>
                </c:pt>
                <c:pt idx="4">
                  <c:v>Печора</c:v>
                </c:pt>
                <c:pt idx="5">
                  <c:v>Сыктывдинский р-н</c:v>
                </c:pt>
                <c:pt idx="6">
                  <c:v>Усть-Вымский р-н</c:v>
                </c:pt>
                <c:pt idx="7">
                  <c:v>Инта</c:v>
                </c:pt>
                <c:pt idx="8">
                  <c:v>Усть-Куломский р-н</c:v>
                </c:pt>
                <c:pt idx="9">
                  <c:v>Сосногорск</c:v>
                </c:pt>
              </c:strCache>
            </c:strRef>
          </c:cat>
          <c:val>
            <c:numRef>
              <c:f>Лист1!$B$2:$B$11</c:f>
              <c:numCache>
                <c:formatCode>#,##0.0</c:formatCode>
                <c:ptCount val="10"/>
                <c:pt idx="0">
                  <c:v>47.882085193625187</c:v>
                </c:pt>
                <c:pt idx="1">
                  <c:v>56.974924475936625</c:v>
                </c:pt>
                <c:pt idx="2">
                  <c:v>74.993353224424681</c:v>
                </c:pt>
                <c:pt idx="3">
                  <c:v>98.212352532963223</c:v>
                </c:pt>
                <c:pt idx="4">
                  <c:v>63.639125151883356</c:v>
                </c:pt>
                <c:pt idx="5">
                  <c:v>109.20440472611051</c:v>
                </c:pt>
                <c:pt idx="6">
                  <c:v>85.85558023553078</c:v>
                </c:pt>
                <c:pt idx="7">
                  <c:v>96.702812639389336</c:v>
                </c:pt>
                <c:pt idx="8">
                  <c:v>91.610979141400477</c:v>
                </c:pt>
                <c:pt idx="9">
                  <c:v>52.073530701113484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0"/>
              <c:layout>
                <c:manualLayout>
                  <c:x val="6.5217391304347823E-3"/>
                  <c:y val="-7.829751607295416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072463768115941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695652173913043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086956521739130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9.4202898550724105E-3"/>
                  <c:y val="1.95743790182385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2318840579710146E-2"/>
                  <c:y val="3.91487580364770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1.5942028985507246E-2"/>
                  <c:y val="1.95743790182385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5.7971014492753624E-3"/>
                  <c:y val="-1.95743790182385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7.9710144927536229E-3"/>
                  <c:y val="3.91487580364770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7.246376811594203E-3"/>
                  <c:y val="3.91487580364770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>
                    <a:solidFill>
                      <a:srgbClr val="0000F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Лист1!$A$2:$A$11</c:f>
              <c:strCache>
                <c:ptCount val="10"/>
                <c:pt idx="0">
                  <c:v>Сыктывкар</c:v>
                </c:pt>
                <c:pt idx="1">
                  <c:v>Ухта</c:v>
                </c:pt>
                <c:pt idx="2">
                  <c:v>Воркута</c:v>
                </c:pt>
                <c:pt idx="3">
                  <c:v>Усинск</c:v>
                </c:pt>
                <c:pt idx="4">
                  <c:v>Печора</c:v>
                </c:pt>
                <c:pt idx="5">
                  <c:v>Сыктывдинский р-н</c:v>
                </c:pt>
                <c:pt idx="6">
                  <c:v>Усть-Вымский р-н</c:v>
                </c:pt>
                <c:pt idx="7">
                  <c:v>Инта</c:v>
                </c:pt>
                <c:pt idx="8">
                  <c:v>Усть-Куломский р-н</c:v>
                </c:pt>
                <c:pt idx="9">
                  <c:v>Сосногорск</c:v>
                </c:pt>
              </c:strCache>
            </c:strRef>
          </c:cat>
          <c:val>
            <c:numRef>
              <c:f>Лист1!$C$2:$C$11</c:f>
              <c:numCache>
                <c:formatCode>#,##0.0</c:formatCode>
                <c:ptCount val="10"/>
                <c:pt idx="0">
                  <c:v>49.308313755732399</c:v>
                </c:pt>
                <c:pt idx="1">
                  <c:v>56.093316830876731</c:v>
                </c:pt>
                <c:pt idx="2">
                  <c:v>75.290242533455441</c:v>
                </c:pt>
                <c:pt idx="3">
                  <c:v>96.746703678001381</c:v>
                </c:pt>
                <c:pt idx="4">
                  <c:v>63.547995139732684</c:v>
                </c:pt>
                <c:pt idx="5">
                  <c:v>100.06950963279208</c:v>
                </c:pt>
                <c:pt idx="6">
                  <c:v>75.742843971333983</c:v>
                </c:pt>
                <c:pt idx="7">
                  <c:v>93.773978973544473</c:v>
                </c:pt>
                <c:pt idx="8">
                  <c:v>90.283137096192021</c:v>
                </c:pt>
                <c:pt idx="9">
                  <c:v>51.81927112254143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61889152"/>
        <c:axId val="61895040"/>
        <c:axId val="0"/>
      </c:bar3DChart>
      <c:catAx>
        <c:axId val="61889152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 rot="0" vert="horz"/>
          <a:lstStyle/>
          <a:p>
            <a:pPr>
              <a:defRPr sz="1500" b="1"/>
            </a:pPr>
            <a:endParaRPr lang="ru-RU"/>
          </a:p>
        </c:txPr>
        <c:crossAx val="61895040"/>
        <c:crosses val="autoZero"/>
        <c:auto val="1"/>
        <c:lblAlgn val="ctr"/>
        <c:lblOffset val="100"/>
        <c:noMultiLvlLbl val="0"/>
      </c:catAx>
      <c:valAx>
        <c:axId val="61895040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6188915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495575221238937E-3"/>
          <c:y val="5.7838473315835519E-2"/>
          <c:w val="0.98377581120943958"/>
          <c:h val="0.816659886264217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Исполнение за 2021 год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Профицит (- дефицит)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10542</c:v>
                </c:pt>
                <c:pt idx="1">
                  <c:v>10336.4</c:v>
                </c:pt>
                <c:pt idx="2">
                  <c:v>205.6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Первоначальный план на 2022 год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2"/>
              <c:layout>
                <c:manualLayout>
                  <c:x val="1.9312542264201462E-5"/>
                  <c:y val="7.09300467876298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Профицит (- дефицит)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9808.1</c:v>
                </c:pt>
                <c:pt idx="1">
                  <c:v>10131.1</c:v>
                </c:pt>
                <c:pt idx="2">
                  <c:v>-323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Уточненный план на 2022 год</c:v>
                </c:pt>
              </c:strCache>
            </c:strRef>
          </c:tx>
          <c:spPr>
            <a:solidFill>
              <a:srgbClr val="FFFF99"/>
            </a:solidFill>
          </c:spPr>
          <c:invertIfNegative val="0"/>
          <c:dLbls>
            <c:dLbl>
              <c:idx val="2"/>
              <c:layout>
                <c:manualLayout>
                  <c:x val="9.684924755584592E-6"/>
                  <c:y val="1.3233025219673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Профицит (- дефицит)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11210.8</c:v>
                </c:pt>
                <c:pt idx="1">
                  <c:v>11747.8</c:v>
                </c:pt>
                <c:pt idx="2">
                  <c:v>-537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Исполнение за 2022 год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dLbl>
              <c:idx val="2"/>
              <c:layout>
                <c:manualLayout>
                  <c:x val="3.8625084528189438E-5"/>
                  <c:y val="7.39392901974199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Профицит (- дефицит)</c:v>
                </c:pt>
              </c:strCache>
            </c:str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11161.5</c:v>
                </c:pt>
                <c:pt idx="1">
                  <c:v>11494</c:v>
                </c:pt>
                <c:pt idx="2">
                  <c:v>-332.5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69628416"/>
        <c:axId val="169629952"/>
      </c:barChart>
      <c:catAx>
        <c:axId val="16962841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2400" b="1">
                <a:solidFill>
                  <a:srgbClr val="0000FF"/>
                </a:solidFill>
              </a:defRPr>
            </a:pPr>
            <a:endParaRPr lang="ru-RU"/>
          </a:p>
        </c:txPr>
        <c:crossAx val="169629952"/>
        <c:crosses val="autoZero"/>
        <c:auto val="1"/>
        <c:lblAlgn val="ctr"/>
        <c:lblOffset val="600"/>
        <c:tickLblSkip val="1"/>
        <c:noMultiLvlLbl val="0"/>
      </c:catAx>
      <c:valAx>
        <c:axId val="16962995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6962841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исполнение 2021 год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3258.5</c:v>
                </c:pt>
                <c:pt idx="1">
                  <c:v>536.70000000000005</c:v>
                </c:pt>
                <c:pt idx="2">
                  <c:v>6746.8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уточненный план 2022 год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3358.8</c:v>
                </c:pt>
                <c:pt idx="1">
                  <c:v>428.1</c:v>
                </c:pt>
                <c:pt idx="2">
                  <c:v>7423.9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исполнение 2022 год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3420.9</c:v>
                </c:pt>
                <c:pt idx="1">
                  <c:v>461.5</c:v>
                </c:pt>
                <c:pt idx="2">
                  <c:v>7279.1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70004864"/>
        <c:axId val="170006400"/>
      </c:barChart>
      <c:catAx>
        <c:axId val="170004864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70006400"/>
        <c:crosses val="autoZero"/>
        <c:auto val="1"/>
        <c:lblAlgn val="ctr"/>
        <c:lblOffset val="100"/>
        <c:noMultiLvlLbl val="0"/>
      </c:catAx>
      <c:valAx>
        <c:axId val="170006400"/>
        <c:scaling>
          <c:orientation val="minMax"/>
        </c:scaling>
        <c:delete val="1"/>
        <c:axPos val="b"/>
        <c:numFmt formatCode="#,##0.0" sourceLinked="1"/>
        <c:majorTickMark val="out"/>
        <c:minorTickMark val="none"/>
        <c:tickLblPos val="nextTo"/>
        <c:crossAx val="17000486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1.396396396396396E-2"/>
          <c:y val="0.95"/>
          <c:w val="0.9"/>
          <c:h val="4.3367495078740159E-2"/>
        </c:manualLayout>
      </c:layout>
      <c:overlay val="0"/>
      <c:txPr>
        <a:bodyPr/>
        <a:lstStyle/>
        <a:p>
          <a:pPr rtl="0">
            <a:defRPr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6"/>
    </mc:Choice>
    <mc:Fallback>
      <c:style val="16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2000" dirty="0" smtClean="0"/>
                      <a:t>Налог </a:t>
                    </a:r>
                    <a:r>
                      <a:rPr lang="ru-RU" sz="2000" dirty="0"/>
                      <a:t>на доходы физических </a:t>
                    </a:r>
                    <a:r>
                      <a:rPr lang="ru-RU" sz="2000" dirty="0" smtClean="0"/>
                      <a:t>лиц</a:t>
                    </a:r>
                    <a:r>
                      <a:rPr lang="ru-RU" sz="2000" baseline="0" dirty="0" smtClean="0"/>
                      <a:t> - </a:t>
                    </a:r>
                    <a:r>
                      <a:rPr lang="ru-RU" sz="2000" dirty="0" smtClean="0"/>
                      <a:t> </a:t>
                    </a:r>
                  </a:p>
                  <a:p>
                    <a:r>
                      <a:rPr lang="ru-RU" sz="2000" b="1" u="sng" dirty="0" smtClean="0"/>
                      <a:t>2 </a:t>
                    </a:r>
                    <a:r>
                      <a:rPr lang="ru-RU" sz="2000" b="1" u="sng" dirty="0"/>
                      <a:t>235,2</a:t>
                    </a:r>
                    <a:endParaRPr lang="ru-RU" b="1" u="sng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2287581699346407E-2"/>
                  <c:y val="-5.3113553113553112E-2"/>
                </c:manualLayout>
              </c:layout>
              <c:tx>
                <c:rich>
                  <a:bodyPr/>
                  <a:lstStyle/>
                  <a:p>
                    <a:r>
                      <a:rPr lang="ru-RU" sz="2000" dirty="0"/>
                      <a:t>Налоги на совокупный </a:t>
                    </a:r>
                    <a:r>
                      <a:rPr lang="ru-RU" sz="2000" dirty="0" smtClean="0"/>
                      <a:t>доход -  </a:t>
                    </a:r>
                    <a:r>
                      <a:rPr lang="ru-RU" sz="2000" b="1" u="sng" dirty="0"/>
                      <a:t>597,1</a:t>
                    </a:r>
                    <a:endParaRPr lang="ru-RU" b="1" u="sng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8.0065359477124176E-2"/>
                  <c:y val="-6.043956043956044E-2"/>
                </c:manualLayout>
              </c:layout>
              <c:tx>
                <c:rich>
                  <a:bodyPr/>
                  <a:lstStyle/>
                  <a:p>
                    <a:r>
                      <a:rPr lang="ru-RU" sz="2000" dirty="0"/>
                      <a:t>Налоги на </a:t>
                    </a:r>
                    <a:r>
                      <a:rPr lang="ru-RU" sz="2000" dirty="0" smtClean="0"/>
                      <a:t>имущество -  </a:t>
                    </a:r>
                    <a:r>
                      <a:rPr lang="ru-RU" sz="2000" b="1" u="sng" dirty="0"/>
                      <a:t>518,6</a:t>
                    </a:r>
                    <a:endParaRPr lang="ru-RU" b="1" u="sng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11905305954402759"/>
                  <c:y val="-0.15306466499379887"/>
                </c:manualLayout>
              </c:layout>
              <c:tx>
                <c:rich>
                  <a:bodyPr/>
                  <a:lstStyle/>
                  <a:p>
                    <a:r>
                      <a:rPr lang="ru-RU" sz="2000" dirty="0" smtClean="0"/>
                      <a:t>Иные - </a:t>
                    </a:r>
                    <a:r>
                      <a:rPr lang="ru-RU" sz="2000" b="1" u="sng" dirty="0"/>
                      <a:t>70,0</a:t>
                    </a:r>
                    <a:endParaRPr lang="ru-RU" b="1" u="sng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Налог на доходы физических лиц</c:v>
                </c:pt>
                <c:pt idx="1">
                  <c:v>Налоги на совокупный доход</c:v>
                </c:pt>
                <c:pt idx="2">
                  <c:v>Налоги на имущество</c:v>
                </c:pt>
                <c:pt idx="3">
                  <c:v>Иные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2235.1999999999998</c:v>
                </c:pt>
                <c:pt idx="1">
                  <c:v>597.1</c:v>
                </c:pt>
                <c:pt idx="2">
                  <c:v>518.6</c:v>
                </c:pt>
                <c:pt idx="3">
                  <c:v>70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spPr>
    <a:ln>
      <a:solidFill>
        <a:schemeClr val="accent1"/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832841521004904"/>
          <c:y val="6.1457615858986923E-2"/>
          <c:w val="0.73721810705784163"/>
          <c:h val="0.8095853558479487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4"/>
          <c:dLbls>
            <c:dLbl>
              <c:idx val="0"/>
              <c:layout>
                <c:manualLayout>
                  <c:x val="8.5374582301153593E-2"/>
                  <c:y val="-2.478868006458575E-2"/>
                </c:manualLayout>
              </c:layout>
              <c:tx>
                <c:rich>
                  <a:bodyPr/>
                  <a:lstStyle/>
                  <a:p>
                    <a:r>
                      <a:rPr lang="ru-RU" sz="1800" b="0" dirty="0">
                        <a:solidFill>
                          <a:schemeClr val="tx1"/>
                        </a:solidFill>
                      </a:rPr>
                      <a:t>Доходы от использования имущества, находящегося в гос. и </a:t>
                    </a:r>
                    <a:r>
                      <a:rPr lang="ru-RU" sz="1800" b="0" dirty="0" err="1">
                        <a:solidFill>
                          <a:schemeClr val="tx1"/>
                        </a:solidFill>
                      </a:rPr>
                      <a:t>мун</a:t>
                    </a:r>
                    <a:r>
                      <a:rPr lang="ru-RU" sz="1800" b="0" dirty="0">
                        <a:solidFill>
                          <a:schemeClr val="tx1"/>
                        </a:solidFill>
                      </a:rPr>
                      <a:t>. </a:t>
                    </a:r>
                    <a:r>
                      <a:rPr lang="ru-RU" sz="1800" b="0" dirty="0" smtClean="0">
                        <a:solidFill>
                          <a:schemeClr val="tx1"/>
                        </a:solidFill>
                      </a:rPr>
                      <a:t>собственности - </a:t>
                    </a:r>
                    <a:r>
                      <a:rPr lang="ru-RU" sz="1800" b="1" u="sng" dirty="0">
                        <a:solidFill>
                          <a:schemeClr val="tx1"/>
                        </a:solidFill>
                      </a:rPr>
                      <a:t>257,9</a:t>
                    </a:r>
                    <a:endParaRPr lang="ru-RU" b="1" u="sng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5829766021121164E-2"/>
                  <c:y val="1.1147046940173676E-2"/>
                </c:manualLayout>
              </c:layout>
              <c:tx>
                <c:rich>
                  <a:bodyPr/>
                  <a:lstStyle/>
                  <a:p>
                    <a:r>
                      <a:rPr lang="ru-RU" sz="1800" b="0" dirty="0" smtClean="0">
                        <a:solidFill>
                          <a:schemeClr val="tx1"/>
                        </a:solidFill>
                      </a:rPr>
                      <a:t> Платежи </a:t>
                    </a:r>
                    <a:r>
                      <a:rPr lang="ru-RU" sz="1800" b="0" dirty="0">
                        <a:solidFill>
                          <a:schemeClr val="tx1"/>
                        </a:solidFill>
                      </a:rPr>
                      <a:t>при пользовании природными </a:t>
                    </a:r>
                    <a:r>
                      <a:rPr lang="ru-RU" sz="1800" b="0" dirty="0" smtClean="0">
                        <a:solidFill>
                          <a:schemeClr val="tx1"/>
                        </a:solidFill>
                      </a:rPr>
                      <a:t>ресурсами -  </a:t>
                    </a:r>
                    <a:r>
                      <a:rPr lang="ru-RU" sz="1800" b="1" u="sng" dirty="0">
                        <a:solidFill>
                          <a:schemeClr val="tx1"/>
                        </a:solidFill>
                      </a:rPr>
                      <a:t>36,3</a:t>
                    </a:r>
                    <a:endParaRPr lang="ru-RU" b="1" u="sng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8.0455623746994498E-2"/>
                  <c:y val="2.3565995668377689E-2"/>
                </c:manualLayout>
              </c:layout>
              <c:tx>
                <c:rich>
                  <a:bodyPr/>
                  <a:lstStyle/>
                  <a:p>
                    <a:r>
                      <a:rPr lang="ru-RU" sz="1800" b="0" dirty="0">
                        <a:solidFill>
                          <a:schemeClr val="tx1"/>
                        </a:solidFill>
                      </a:rPr>
                      <a:t>Доходы от оказания платных </a:t>
                    </a:r>
                    <a:r>
                      <a:rPr lang="ru-RU" sz="1800" b="0" dirty="0" smtClean="0">
                        <a:solidFill>
                          <a:schemeClr val="tx1"/>
                        </a:solidFill>
                      </a:rPr>
                      <a:t>услуг </a:t>
                    </a:r>
                    <a:r>
                      <a:rPr lang="ru-RU" sz="1800" b="0" dirty="0">
                        <a:solidFill>
                          <a:schemeClr val="tx1"/>
                        </a:solidFill>
                      </a:rPr>
                      <a:t>и компенсации затрат </a:t>
                    </a:r>
                    <a:r>
                      <a:rPr lang="ru-RU" sz="1800" b="0" dirty="0" smtClean="0">
                        <a:solidFill>
                          <a:schemeClr val="tx1"/>
                        </a:solidFill>
                      </a:rPr>
                      <a:t>государства -  </a:t>
                    </a:r>
                    <a:r>
                      <a:rPr lang="ru-RU" sz="1800" b="1" u="sng" dirty="0" smtClean="0">
                        <a:solidFill>
                          <a:schemeClr val="tx1"/>
                        </a:solidFill>
                      </a:rPr>
                      <a:t>21,1</a:t>
                    </a:r>
                    <a:endParaRPr lang="ru-RU" b="1" u="sng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8678756216658396E-2"/>
                  <c:y val="-3.6947477060243789E-2"/>
                </c:manualLayout>
              </c:layout>
              <c:tx>
                <c:rich>
                  <a:bodyPr/>
                  <a:lstStyle/>
                  <a:p>
                    <a:r>
                      <a:rPr lang="ru-RU" sz="1800" b="0" dirty="0" smtClean="0">
                        <a:solidFill>
                          <a:schemeClr val="tx1"/>
                        </a:solidFill>
                      </a:rPr>
                      <a:t> Доходы </a:t>
                    </a:r>
                    <a:r>
                      <a:rPr lang="ru-RU" sz="1800" b="0" dirty="0">
                        <a:solidFill>
                          <a:schemeClr val="tx1"/>
                        </a:solidFill>
                      </a:rPr>
                      <a:t>от продажи материальных и нематериальных </a:t>
                    </a:r>
                    <a:r>
                      <a:rPr lang="ru-RU" sz="1800" b="0" dirty="0" smtClean="0">
                        <a:solidFill>
                          <a:schemeClr val="tx1"/>
                        </a:solidFill>
                      </a:rPr>
                      <a:t>активов - </a:t>
                    </a:r>
                    <a:r>
                      <a:rPr lang="ru-RU" sz="1800" b="1" u="sng" dirty="0">
                        <a:solidFill>
                          <a:schemeClr val="tx1"/>
                        </a:solidFill>
                      </a:rPr>
                      <a:t>73,3</a:t>
                    </a:r>
                    <a:endParaRPr lang="ru-RU" b="1" u="sng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8680529768535712E-2"/>
                  <c:y val="-8.9979256188351175E-2"/>
                </c:manualLayout>
              </c:layout>
              <c:tx>
                <c:rich>
                  <a:bodyPr/>
                  <a:lstStyle/>
                  <a:p>
                    <a:r>
                      <a:rPr lang="ru-RU" sz="1800" b="0" dirty="0" smtClean="0">
                        <a:solidFill>
                          <a:schemeClr val="tx1"/>
                        </a:solidFill>
                      </a:rPr>
                      <a:t>Штрафы - </a:t>
                    </a:r>
                    <a:r>
                      <a:rPr lang="ru-RU" sz="1800" b="1" u="sng" dirty="0" smtClean="0">
                        <a:solidFill>
                          <a:schemeClr val="tx1"/>
                        </a:solidFill>
                      </a:rPr>
                      <a:t>51,2</a:t>
                    </a:r>
                    <a:endParaRPr lang="ru-RU" b="1" u="sng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5472090078974068E-2"/>
                  <c:y val="-0.11997251027448734"/>
                </c:manualLayout>
              </c:layout>
              <c:tx>
                <c:rich>
                  <a:bodyPr/>
                  <a:lstStyle/>
                  <a:p>
                    <a:r>
                      <a:rPr lang="ru-RU" sz="1800" b="0" dirty="0" smtClean="0">
                        <a:solidFill>
                          <a:schemeClr val="tx1"/>
                        </a:solidFill>
                      </a:rPr>
                      <a:t>Иные - </a:t>
                    </a:r>
                    <a:r>
                      <a:rPr lang="ru-RU" sz="1800" b="1" u="sng" dirty="0" smtClean="0">
                        <a:solidFill>
                          <a:schemeClr val="tx1"/>
                        </a:solidFill>
                      </a:rPr>
                      <a:t>21,7</a:t>
                    </a:r>
                    <a:endParaRPr lang="ru-RU" b="1" u="sng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0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Доходы от использования имущества, находящегося в гос. и мун. собственности</c:v>
                </c:pt>
                <c:pt idx="1">
                  <c:v>Платежи при пользовании природными ресурсами</c:v>
                </c:pt>
                <c:pt idx="2">
                  <c:v>Доходы от оказания платных усулг и компенсации затрат государства</c:v>
                </c:pt>
                <c:pt idx="3">
                  <c:v>Доходы от продажи материальных и нематериальных активов</c:v>
                </c:pt>
                <c:pt idx="4">
                  <c:v>Штрафы</c:v>
                </c:pt>
                <c:pt idx="5">
                  <c:v>Иные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257.89999999999998</c:v>
                </c:pt>
                <c:pt idx="1">
                  <c:v>36.299999999999997</c:v>
                </c:pt>
                <c:pt idx="2">
                  <c:v>21.1</c:v>
                </c:pt>
                <c:pt idx="3">
                  <c:v>73.3</c:v>
                </c:pt>
                <c:pt idx="4">
                  <c:v>51.2</c:v>
                </c:pt>
                <c:pt idx="5">
                  <c:v>21.7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482550792262079E-2"/>
          <c:y val="1.0953667867787713E-2"/>
          <c:w val="0.9788008778930567"/>
          <c:h val="0.8804987988789536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Исполнение 2021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dLbls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sz="2400" dirty="0" smtClean="0"/>
                      <a:t>0,6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  <c:pt idx="4">
                  <c:v>Прочие безвозмездные поступления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240</c:v>
                </c:pt>
                <c:pt idx="1">
                  <c:v>1475.1</c:v>
                </c:pt>
                <c:pt idx="2">
                  <c:v>4476.1000000000004</c:v>
                </c:pt>
                <c:pt idx="3">
                  <c:v>555</c:v>
                </c:pt>
                <c:pt idx="4">
                  <c:v>3.3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Уточненный план 2022</c:v>
                </c:pt>
              </c:strCache>
            </c:strRef>
          </c:tx>
          <c:spPr>
            <a:solidFill>
              <a:srgbClr val="FFFF99"/>
            </a:solidFill>
          </c:spPr>
          <c:invertIfNegative val="0"/>
          <c:dLbls>
            <c:dLbl>
              <c:idx val="2"/>
              <c:layout>
                <c:manualLayout>
                  <c:x val="-3.7037037037037038E-3"/>
                  <c:y val="-3.63739490190844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  <c:pt idx="4">
                  <c:v>Прочие безвозмездные поступления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200.9</c:v>
                </c:pt>
                <c:pt idx="1">
                  <c:v>1608.8</c:v>
                </c:pt>
                <c:pt idx="2">
                  <c:v>5105.3999999999996</c:v>
                </c:pt>
                <c:pt idx="3">
                  <c:v>503.4</c:v>
                </c:pt>
                <c:pt idx="4">
                  <c:v>5.4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Исполнение 2022</c:v>
                </c:pt>
              </c:strCache>
            </c:strRef>
          </c:tx>
          <c:invertIfNegative val="0"/>
          <c:dLbls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2400" smtClean="0"/>
                      <a:t>4,</a:t>
                    </a:r>
                    <a:r>
                      <a:rPr lang="ru-RU" sz="2400" smtClean="0"/>
                      <a:t>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  <c:pt idx="4">
                  <c:v>Прочие безвозмездные поступления</c:v>
                </c:pt>
              </c:strCache>
            </c:strRef>
          </c:cat>
          <c:val>
            <c:numRef>
              <c:f>Лист1!$D$2:$D$6</c:f>
              <c:numCache>
                <c:formatCode>#,##0.0</c:formatCode>
                <c:ptCount val="5"/>
                <c:pt idx="0">
                  <c:v>200.9</c:v>
                </c:pt>
                <c:pt idx="1">
                  <c:v>1478</c:v>
                </c:pt>
                <c:pt idx="2">
                  <c:v>5095</c:v>
                </c:pt>
                <c:pt idx="3">
                  <c:v>500.7</c:v>
                </c:pt>
                <c:pt idx="4">
                  <c:v>4.6000000000000005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13919104"/>
        <c:axId val="113920640"/>
      </c:barChart>
      <c:catAx>
        <c:axId val="113919104"/>
        <c:scaling>
          <c:orientation val="minMax"/>
        </c:scaling>
        <c:delete val="1"/>
        <c:axPos val="l"/>
        <c:majorTickMark val="none"/>
        <c:minorTickMark val="none"/>
        <c:tickLblPos val="nextTo"/>
        <c:crossAx val="113920640"/>
        <c:crosses val="autoZero"/>
        <c:auto val="1"/>
        <c:lblAlgn val="ctr"/>
        <c:lblOffset val="100"/>
        <c:noMultiLvlLbl val="0"/>
      </c:catAx>
      <c:valAx>
        <c:axId val="113920640"/>
        <c:scaling>
          <c:orientation val="minMax"/>
        </c:scaling>
        <c:delete val="1"/>
        <c:axPos val="b"/>
        <c:numFmt formatCode="#,##0.0" sourceLinked="1"/>
        <c:majorTickMark val="out"/>
        <c:minorTickMark val="none"/>
        <c:tickLblPos val="nextTo"/>
        <c:crossAx val="11391910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"/>
          <c:y val="0.87139886115930432"/>
          <c:w val="0.74511470788373679"/>
          <c:h val="3.9202255438409182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959463400408282E-2"/>
          <c:y val="0.11623128452227054"/>
          <c:w val="0.52245377661125691"/>
          <c:h val="0.8421642966271006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38"/>
          <c:dPt>
            <c:idx val="0"/>
            <c:bubble3D val="0"/>
            <c:explosion val="56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2200" b="1" smtClean="0"/>
                      <a:t>16,7 %</a:t>
                    </a:r>
                    <a:endParaRPr lang="ru-RU" b="1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1.065891472868217E-2"/>
                  <c:y val="-2.4691358024691357E-2"/>
                </c:manualLayout>
              </c:layout>
              <c:tx>
                <c:rich>
                  <a:bodyPr/>
                  <a:lstStyle/>
                  <a:p>
                    <a:pPr>
                      <a:defRPr sz="2200" b="1"/>
                    </a:pPr>
                    <a:r>
                      <a:rPr lang="ru-RU" sz="2200" b="1" smtClean="0"/>
                      <a:t>0,1 %</a:t>
                    </a:r>
                    <a:endParaRPr lang="ru-RU" b="1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pPr>
                      <a:defRPr sz="2200" b="1"/>
                    </a:pPr>
                    <a:r>
                      <a:rPr lang="ru-RU" sz="2200" b="1" smtClean="0"/>
                      <a:t>5,3 %</a:t>
                    </a:r>
                    <a:endParaRPr lang="ru-RU" b="1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7.3643410852713254E-2"/>
                  <c:y val="-1.6975308641975308E-2"/>
                </c:manualLayout>
              </c:layout>
              <c:tx>
                <c:rich>
                  <a:bodyPr/>
                  <a:lstStyle/>
                  <a:p>
                    <a:pPr>
                      <a:defRPr sz="2200" b="1"/>
                    </a:pPr>
                    <a:r>
                      <a:rPr lang="ru-RU" sz="2200" b="1" smtClean="0"/>
                      <a:t>0,8 %</a:t>
                    </a:r>
                    <a:endParaRPr lang="ru-RU" b="1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pPr>
                      <a:defRPr sz="2200" b="1"/>
                    </a:pPr>
                    <a:r>
                      <a:rPr lang="ru-RU" sz="2200" b="1" smtClean="0"/>
                      <a:t>7,8 %</a:t>
                    </a:r>
                    <a:endParaRPr lang="ru-RU" b="1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pPr>
                      <a:defRPr sz="2200" b="1"/>
                    </a:pPr>
                    <a:r>
                      <a:rPr lang="ru-RU" sz="2200" b="1" smtClean="0"/>
                      <a:t>69,3 %</a:t>
                    </a:r>
                    <a:endParaRPr lang="ru-RU" b="1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2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жилищно-коммунальное хозяйство</c:v>
                </c:pt>
                <c:pt idx="1">
                  <c:v>обслуживание муниципального долга</c:v>
                </c:pt>
                <c:pt idx="2">
                  <c:v>общегосударственные вопросы</c:v>
                </c:pt>
                <c:pt idx="3">
                  <c:v>национальная безопасность и правоохранительная деятельность</c:v>
                </c:pt>
                <c:pt idx="4">
                  <c:v>национальная экономика</c:v>
                </c:pt>
                <c:pt idx="5">
                  <c:v>социально-культурная сфера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 formatCode="#,##0.0">
                  <c:v>1913.3</c:v>
                </c:pt>
                <c:pt idx="1">
                  <c:v>8.8000000000000007</c:v>
                </c:pt>
                <c:pt idx="2" formatCode="#,##0.0">
                  <c:v>610</c:v>
                </c:pt>
                <c:pt idx="3">
                  <c:v>94.5</c:v>
                </c:pt>
                <c:pt idx="4">
                  <c:v>897</c:v>
                </c:pt>
                <c:pt idx="5" formatCode="#,##0.0">
                  <c:v>7970.4000000000015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0.3659</cdr:x>
      <cdr:y>0.04901</cdr:y>
    </cdr:from>
    <cdr:to>
      <cdr:x>0.47375</cdr:x>
      <cdr:y>0.12725</cdr:y>
    </cdr:to>
    <cdr:cxnSp macro="">
      <cdr:nvCxnSpPr>
        <cdr:cNvPr id="5" name="Прямая со стрелкой 4"/>
        <cdr:cNvCxnSpPr/>
      </cdr:nvCxnSpPr>
      <cdr:spPr>
        <a:xfrm xmlns:a="http://schemas.openxmlformats.org/drawingml/2006/main" flipH="1" flipV="1">
          <a:off x="2843940" y="339852"/>
          <a:ext cx="838200" cy="54254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0.45349</cdr:x>
      <cdr:y>0.11863</cdr:y>
    </cdr:from>
    <cdr:to>
      <cdr:x>0.97016</cdr:x>
      <cdr:y>0.12251</cdr:y>
    </cdr:to>
    <cdr:cxnSp macro="">
      <cdr:nvCxnSpPr>
        <cdr:cNvPr id="3" name="Прямая соединительная линия 2"/>
        <cdr:cNvCxnSpPr/>
      </cdr:nvCxnSpPr>
      <cdr:spPr>
        <a:xfrm xmlns:a="http://schemas.openxmlformats.org/drawingml/2006/main">
          <a:off x="5943600" y="976295"/>
          <a:ext cx="6771640" cy="31926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0.62778</cdr:x>
      <cdr:y>0.58415</cdr:y>
    </cdr:from>
    <cdr:to>
      <cdr:x>0.98889</cdr:x>
      <cdr:y>0.58433</cdr:y>
    </cdr:to>
    <cdr:cxnSp macro="">
      <cdr:nvCxnSpPr>
        <cdr:cNvPr id="5" name="Прямая соединительная линия 4"/>
        <cdr:cNvCxnSpPr/>
      </cdr:nvCxnSpPr>
      <cdr:spPr>
        <a:xfrm xmlns:a="http://schemas.openxmlformats.org/drawingml/2006/main" flipV="1">
          <a:off x="8610600" y="4970526"/>
          <a:ext cx="4953000" cy="1524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4"/>
        </a:lnRef>
        <a:fillRef xmlns:a="http://schemas.openxmlformats.org/drawingml/2006/main" idx="0">
          <a:schemeClr val="accent4"/>
        </a:fillRef>
        <a:effectRef xmlns:a="http://schemas.openxmlformats.org/drawingml/2006/main" idx="0">
          <a:schemeClr val="accent4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0.56667</cdr:x>
      <cdr:y>0.38507</cdr:y>
    </cdr:from>
    <cdr:to>
      <cdr:x>0.97222</cdr:x>
      <cdr:y>0.38507</cdr:y>
    </cdr:to>
    <cdr:cxnSp macro="">
      <cdr:nvCxnSpPr>
        <cdr:cNvPr id="9" name="Прямая соединительная линия 8"/>
        <cdr:cNvCxnSpPr/>
      </cdr:nvCxnSpPr>
      <cdr:spPr>
        <a:xfrm xmlns:a="http://schemas.openxmlformats.org/drawingml/2006/main">
          <a:off x="7772400" y="3276600"/>
          <a:ext cx="5562600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0.61667</cdr:x>
      <cdr:y>0.79701</cdr:y>
    </cdr:from>
    <cdr:to>
      <cdr:x>0.97222</cdr:x>
      <cdr:y>0.79701</cdr:y>
    </cdr:to>
    <cdr:cxnSp macro="">
      <cdr:nvCxnSpPr>
        <cdr:cNvPr id="11" name="Прямая соединительная линия 10"/>
        <cdr:cNvCxnSpPr/>
      </cdr:nvCxnSpPr>
      <cdr:spPr>
        <a:xfrm xmlns:a="http://schemas.openxmlformats.org/drawingml/2006/main">
          <a:off x="8458200" y="6781800"/>
          <a:ext cx="4876800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0">
          <a:schemeClr val="accent5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0.57222</cdr:x>
      <cdr:y>0.32239</cdr:y>
    </cdr:from>
    <cdr:to>
      <cdr:x>0.99444</cdr:x>
      <cdr:y>0.37612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7848600" y="2743200"/>
          <a:ext cx="57912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r"/>
          <a:r>
            <a:rPr lang="ru-RU" sz="2600" b="1" dirty="0" smtClean="0">
              <a:solidFill>
                <a:srgbClr val="0000FF"/>
              </a:solidFill>
            </a:rPr>
            <a:t>общегосударственные вопросы</a:t>
          </a:r>
          <a:endParaRPr lang="ru-RU" sz="2600" b="1" dirty="0">
            <a:solidFill>
              <a:srgbClr val="0000FF"/>
            </a:solidFill>
          </a:endParaRPr>
        </a:p>
      </cdr:txBody>
    </cdr:sp>
  </cdr:relSizeAnchor>
  <cdr:relSizeAnchor xmlns:cdr="http://schemas.openxmlformats.org/drawingml/2006/chartDrawing">
    <cdr:from>
      <cdr:x>0.59444</cdr:x>
      <cdr:y>0.47463</cdr:y>
    </cdr:from>
    <cdr:to>
      <cdr:x>1</cdr:x>
      <cdr:y>0.54627</cdr:y>
    </cdr:to>
    <cdr:sp macro="" textlink="">
      <cdr:nvSpPr>
        <cdr:cNvPr id="15" name="TextBox 1"/>
        <cdr:cNvSpPr txBox="1"/>
      </cdr:nvSpPr>
      <cdr:spPr>
        <a:xfrm xmlns:a="http://schemas.openxmlformats.org/drawingml/2006/main">
          <a:off x="8153400" y="4038600"/>
          <a:ext cx="5562600" cy="609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ru-RU" sz="2600" b="1" dirty="0" smtClean="0">
              <a:solidFill>
                <a:srgbClr val="0000FF"/>
              </a:solidFill>
            </a:rPr>
            <a:t>национальная безопасность и правоохранительная деятельность</a:t>
          </a:r>
          <a:endParaRPr lang="ru-RU" sz="2600" b="1" dirty="0">
            <a:solidFill>
              <a:srgbClr val="0000FF"/>
            </a:solidFill>
          </a:endParaRPr>
        </a:p>
      </cdr:txBody>
    </cdr:sp>
  </cdr:relSizeAnchor>
  <cdr:relSizeAnchor xmlns:cdr="http://schemas.openxmlformats.org/drawingml/2006/chartDrawing">
    <cdr:from>
      <cdr:x>0.55233</cdr:x>
      <cdr:y>0.26852</cdr:y>
    </cdr:from>
    <cdr:to>
      <cdr:x>0.57455</cdr:x>
      <cdr:y>0.32225</cdr:y>
    </cdr:to>
    <cdr:cxnSp macro="">
      <cdr:nvCxnSpPr>
        <cdr:cNvPr id="21" name="Прямая соединительная линия 20"/>
        <cdr:cNvCxnSpPr/>
      </cdr:nvCxnSpPr>
      <cdr:spPr>
        <a:xfrm xmlns:a="http://schemas.openxmlformats.org/drawingml/2006/main" flipV="1">
          <a:off x="7239000" y="2209800"/>
          <a:ext cx="291253" cy="442188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0.57558</cdr:x>
      <cdr:y>0.26852</cdr:y>
    </cdr:from>
    <cdr:to>
      <cdr:x>0.96667</cdr:x>
      <cdr:y>0.26866</cdr:y>
    </cdr:to>
    <cdr:cxnSp macro="">
      <cdr:nvCxnSpPr>
        <cdr:cNvPr id="23" name="Прямая соединительная линия 22"/>
        <cdr:cNvCxnSpPr/>
      </cdr:nvCxnSpPr>
      <cdr:spPr>
        <a:xfrm xmlns:a="http://schemas.openxmlformats.org/drawingml/2006/main">
          <a:off x="7543800" y="2209800"/>
          <a:ext cx="5125720" cy="1137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0.55814</cdr:x>
      <cdr:y>0.15493</cdr:y>
    </cdr:from>
    <cdr:to>
      <cdr:x>0.99702</cdr:x>
      <cdr:y>0.21762</cdr:y>
    </cdr:to>
    <cdr:sp macro="" textlink="">
      <cdr:nvSpPr>
        <cdr:cNvPr id="24" name="TextBox 1"/>
        <cdr:cNvSpPr txBox="1"/>
      </cdr:nvSpPr>
      <cdr:spPr>
        <a:xfrm xmlns:a="http://schemas.openxmlformats.org/drawingml/2006/main">
          <a:off x="7315200" y="1274980"/>
          <a:ext cx="5752136" cy="5159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600" b="1" dirty="0" smtClean="0">
              <a:solidFill>
                <a:srgbClr val="0000FF"/>
              </a:solidFill>
            </a:rPr>
            <a:t>обслуживание государственного и муниципального долга</a:t>
          </a:r>
          <a:endParaRPr lang="ru-RU" sz="2600" b="1" dirty="0">
            <a:solidFill>
              <a:srgbClr val="0000FF"/>
            </a:solidFill>
          </a:endParaRPr>
        </a:p>
      </cdr:txBody>
    </cdr:sp>
  </cdr:relSizeAnchor>
  <cdr:relSizeAnchor xmlns:cdr="http://schemas.openxmlformats.org/drawingml/2006/chartDrawing">
    <cdr:from>
      <cdr:x>0.52222</cdr:x>
      <cdr:y>0.05373</cdr:y>
    </cdr:from>
    <cdr:to>
      <cdr:x>0.98889</cdr:x>
      <cdr:y>0.10746</cdr:y>
    </cdr:to>
    <cdr:sp macro="" textlink="">
      <cdr:nvSpPr>
        <cdr:cNvPr id="25" name="TextBox 1"/>
        <cdr:cNvSpPr txBox="1"/>
      </cdr:nvSpPr>
      <cdr:spPr>
        <a:xfrm xmlns:a="http://schemas.openxmlformats.org/drawingml/2006/main">
          <a:off x="7162800" y="457200"/>
          <a:ext cx="64008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ru-RU" sz="2600" b="1" dirty="0" smtClean="0">
              <a:solidFill>
                <a:srgbClr val="0000FF"/>
              </a:solidFill>
            </a:rPr>
            <a:t>жилищно-коммунальное хозяйство</a:t>
          </a:r>
          <a:endParaRPr lang="ru-RU" sz="2600" b="1" dirty="0">
            <a:solidFill>
              <a:srgbClr val="0000FF"/>
            </a:solidFill>
          </a:endParaRPr>
        </a:p>
      </cdr:txBody>
    </cdr:sp>
  </cdr:relSizeAnchor>
  <cdr:relSizeAnchor xmlns:cdr="http://schemas.openxmlformats.org/drawingml/2006/chartDrawing">
    <cdr:from>
      <cdr:x>0.04651</cdr:x>
      <cdr:y>0.06269</cdr:y>
    </cdr:from>
    <cdr:to>
      <cdr:x>0.21039</cdr:x>
      <cdr:y>0.3125</cdr:y>
    </cdr:to>
    <cdr:cxnSp macro="">
      <cdr:nvCxnSpPr>
        <cdr:cNvPr id="27" name="Прямая соединительная линия 26"/>
        <cdr:cNvCxnSpPr/>
      </cdr:nvCxnSpPr>
      <cdr:spPr>
        <a:xfrm xmlns:a="http://schemas.openxmlformats.org/drawingml/2006/main" flipH="1" flipV="1">
          <a:off x="609600" y="515874"/>
          <a:ext cx="2147824" cy="2055876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6"/>
        </a:lnRef>
        <a:fillRef xmlns:a="http://schemas.openxmlformats.org/drawingml/2006/main" idx="0">
          <a:schemeClr val="accent6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0.60556</cdr:x>
      <cdr:y>0.73881</cdr:y>
    </cdr:from>
    <cdr:to>
      <cdr:x>1</cdr:x>
      <cdr:y>0.79254</cdr:y>
    </cdr:to>
    <cdr:sp macro="" textlink="">
      <cdr:nvSpPr>
        <cdr:cNvPr id="31" name="TextBox 1"/>
        <cdr:cNvSpPr txBox="1"/>
      </cdr:nvSpPr>
      <cdr:spPr>
        <a:xfrm xmlns:a="http://schemas.openxmlformats.org/drawingml/2006/main">
          <a:off x="8305800" y="6286500"/>
          <a:ext cx="54102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ru-RU" sz="2600" b="1" dirty="0" smtClean="0">
              <a:solidFill>
                <a:srgbClr val="0000FF"/>
              </a:solidFill>
            </a:rPr>
            <a:t>национальная экономика</a:t>
          </a:r>
          <a:endParaRPr lang="ru-RU" sz="2600" b="1" dirty="0">
            <a:solidFill>
              <a:srgbClr val="0000FF"/>
            </a:solidFill>
          </a:endParaRPr>
        </a:p>
      </cdr:txBody>
    </cdr:sp>
  </cdr:relSizeAnchor>
  <cdr:relSizeAnchor xmlns:cdr="http://schemas.openxmlformats.org/drawingml/2006/chartDrawing">
    <cdr:from>
      <cdr:x>0.57778</cdr:x>
      <cdr:y>0.62687</cdr:y>
    </cdr:from>
    <cdr:to>
      <cdr:x>0.61667</cdr:x>
      <cdr:y>0.79701</cdr:y>
    </cdr:to>
    <cdr:cxnSp macro="">
      <cdr:nvCxnSpPr>
        <cdr:cNvPr id="39" name="Прямая соединительная линия 38"/>
        <cdr:cNvCxnSpPr/>
      </cdr:nvCxnSpPr>
      <cdr:spPr>
        <a:xfrm xmlns:a="http://schemas.openxmlformats.org/drawingml/2006/main">
          <a:off x="7924800" y="5334000"/>
          <a:ext cx="533400" cy="144780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0.57778</cdr:x>
      <cdr:y>0.47463</cdr:y>
    </cdr:from>
    <cdr:to>
      <cdr:x>0.62778</cdr:x>
      <cdr:y>0.58433</cdr:y>
    </cdr:to>
    <cdr:cxnSp macro="">
      <cdr:nvCxnSpPr>
        <cdr:cNvPr id="43" name="Прямая соединительная линия 42"/>
        <cdr:cNvCxnSpPr/>
      </cdr:nvCxnSpPr>
      <cdr:spPr>
        <a:xfrm xmlns:a="http://schemas.openxmlformats.org/drawingml/2006/main">
          <a:off x="7924800" y="4038600"/>
          <a:ext cx="685800" cy="93345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4"/>
        </a:lnRef>
        <a:fillRef xmlns:a="http://schemas.openxmlformats.org/drawingml/2006/main" idx="0">
          <a:schemeClr val="accent4"/>
        </a:fillRef>
        <a:effectRef xmlns:a="http://schemas.openxmlformats.org/drawingml/2006/main" idx="0">
          <a:schemeClr val="accent4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0.27907</cdr:x>
      <cdr:y>0.43199</cdr:y>
    </cdr:from>
    <cdr:to>
      <cdr:x>0.43605</cdr:x>
      <cdr:y>0.60417</cdr:y>
    </cdr:to>
    <cdr:sp macro="" textlink="">
      <cdr:nvSpPr>
        <cdr:cNvPr id="47" name="TextBox 46"/>
        <cdr:cNvSpPr txBox="1"/>
      </cdr:nvSpPr>
      <cdr:spPr>
        <a:xfrm xmlns:a="http://schemas.openxmlformats.org/drawingml/2006/main">
          <a:off x="3657600" y="3555086"/>
          <a:ext cx="2057400" cy="14169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8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Расходы</a:t>
          </a:r>
        </a:p>
        <a:p xmlns:a="http://schemas.openxmlformats.org/drawingml/2006/main">
          <a:pPr algn="ctr"/>
          <a:r>
            <a:rPr lang="ru-RU" sz="2800" b="1" u="sng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11 494,0 </a:t>
          </a:r>
          <a:r>
            <a:rPr lang="ru-RU" sz="28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млн. руб.</a:t>
          </a:r>
          <a:endParaRPr lang="ru-RU" sz="2800" b="1" u="sng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0.38393</cdr:x>
      <cdr:y>0.50602</cdr:y>
    </cdr:from>
    <cdr:to>
      <cdr:x>0.44643</cdr:x>
      <cdr:y>0.5512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553200" y="4267200"/>
          <a:ext cx="1066800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39,7</a:t>
          </a:r>
          <a:endParaRPr lang="ru-RU" sz="2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0.0878</cdr:x>
      <cdr:y>0.35843</cdr:y>
    </cdr:from>
    <cdr:to>
      <cdr:x>0.1503</cdr:x>
      <cdr:y>0.40361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1498600" y="3022600"/>
          <a:ext cx="1066800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55,0</a:t>
          </a:r>
          <a:endParaRPr lang="ru-RU" sz="2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0.6875</cdr:x>
      <cdr:y>0.46988</cdr:y>
    </cdr:from>
    <cdr:to>
      <cdr:x>0.75</cdr:x>
      <cdr:y>0.51506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11734800" y="3962400"/>
          <a:ext cx="1066800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43,6</a:t>
          </a:r>
          <a:endParaRPr lang="ru-RU" sz="2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0.61607</cdr:x>
      <cdr:y>0.40898</cdr:y>
    </cdr:from>
    <cdr:to>
      <cdr:x>0.66072</cdr:x>
      <cdr:y>0.45416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0515600" y="3448827"/>
          <a:ext cx="762122" cy="3809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rgbClr val="0000FF"/>
              </a:solidFill>
            </a:rPr>
            <a:t>+ 1,3</a:t>
          </a:r>
          <a:endParaRPr lang="ru-RU" sz="1800" b="1" dirty="0">
            <a:solidFill>
              <a:srgbClr val="0000FF"/>
            </a:solidFill>
          </a:endParaRPr>
        </a:p>
      </cdr:txBody>
    </cdr:sp>
  </cdr:relSizeAnchor>
  <cdr:relSizeAnchor xmlns:cdr="http://schemas.openxmlformats.org/drawingml/2006/chartDrawing">
    <cdr:from>
      <cdr:x>0.53571</cdr:x>
      <cdr:y>0.18127</cdr:y>
    </cdr:from>
    <cdr:to>
      <cdr:x>0.59821</cdr:x>
      <cdr:y>0.22645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9144000" y="1528578"/>
          <a:ext cx="1066800" cy="3809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45,9</a:t>
          </a:r>
          <a:endParaRPr lang="ru-RU" sz="2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0.46428</cdr:x>
      <cdr:y>0.43103</cdr:y>
    </cdr:from>
    <cdr:to>
      <cdr:x>0.50893</cdr:x>
      <cdr:y>0.47621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7924739" y="3634749"/>
          <a:ext cx="762122" cy="3809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b="1" dirty="0" smtClean="0">
              <a:solidFill>
                <a:srgbClr val="0000FF"/>
              </a:solidFill>
            </a:rPr>
            <a:t>+ 2,3</a:t>
          </a:r>
          <a:endParaRPr lang="ru-RU" sz="1800" b="1" dirty="0">
            <a:solidFill>
              <a:srgbClr val="0000FF"/>
            </a:solidFill>
          </a:endParaRPr>
        </a:p>
      </cdr:txBody>
    </cdr:sp>
  </cdr:relSizeAnchor>
  <cdr:relSizeAnchor xmlns:cdr="http://schemas.openxmlformats.org/drawingml/2006/chartDrawing">
    <cdr:from>
      <cdr:x>0.17262</cdr:x>
      <cdr:y>0.26807</cdr:y>
    </cdr:from>
    <cdr:to>
      <cdr:x>0.21727</cdr:x>
      <cdr:y>0.31325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2946351" y="2260615"/>
          <a:ext cx="762122" cy="3809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b="1" dirty="0" smtClean="0">
              <a:solidFill>
                <a:srgbClr val="0000FF"/>
              </a:solidFill>
            </a:rPr>
            <a:t>+ 2,1</a:t>
          </a:r>
          <a:endParaRPr lang="ru-RU" sz="1800" b="1" dirty="0">
            <a:solidFill>
              <a:srgbClr val="0000FF"/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0.0213</cdr:x>
      <cdr:y>0.00223</cdr:y>
    </cdr:from>
    <cdr:to>
      <cdr:x>0.07597</cdr:x>
      <cdr:y>0.03821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89507" y="18932"/>
          <a:ext cx="999744" cy="30480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500" dirty="0" smtClean="0"/>
            <a:t>100,0 %</a:t>
          </a:r>
          <a:endParaRPr lang="ru-RU" sz="1500" dirty="0"/>
        </a:p>
      </cdr:txBody>
    </cdr:sp>
  </cdr:relSizeAnchor>
  <cdr:relSizeAnchor xmlns:cdr="http://schemas.openxmlformats.org/drawingml/2006/chartDrawing">
    <cdr:from>
      <cdr:x>0.0963</cdr:x>
      <cdr:y>0.30799</cdr:y>
    </cdr:from>
    <cdr:to>
      <cdr:x>0.15097</cdr:x>
      <cdr:y>0.34396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761107" y="2609732"/>
          <a:ext cx="999744" cy="30480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500" dirty="0" smtClean="0"/>
            <a:t>99,7 %</a:t>
          </a:r>
          <a:endParaRPr lang="ru-RU" sz="1500" dirty="0"/>
        </a:p>
      </cdr:txBody>
    </cdr:sp>
  </cdr:relSizeAnchor>
  <cdr:relSizeAnchor xmlns:cdr="http://schemas.openxmlformats.org/drawingml/2006/chartDrawing">
    <cdr:from>
      <cdr:x>0.16667</cdr:x>
      <cdr:y>0.39458</cdr:y>
    </cdr:from>
    <cdr:to>
      <cdr:x>0.22133</cdr:x>
      <cdr:y>0.43055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3048000" y="3155563"/>
          <a:ext cx="999744" cy="287673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500" dirty="0" smtClean="0"/>
            <a:t>99,8 %</a:t>
          </a:r>
          <a:endParaRPr lang="ru-RU" sz="1500" dirty="0"/>
        </a:p>
      </cdr:txBody>
    </cdr:sp>
  </cdr:relSizeAnchor>
  <cdr:relSizeAnchor xmlns:cdr="http://schemas.openxmlformats.org/drawingml/2006/chartDrawing">
    <cdr:from>
      <cdr:x>0.32583</cdr:x>
      <cdr:y>0.39458</cdr:y>
    </cdr:from>
    <cdr:to>
      <cdr:x>0.3805</cdr:x>
      <cdr:y>0.43055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5958840" y="3155563"/>
          <a:ext cx="999744" cy="287673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500" dirty="0" smtClean="0"/>
            <a:t>97,5 %</a:t>
          </a:r>
          <a:endParaRPr lang="ru-RU" sz="15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0.02429</cdr:x>
      <cdr:y>0.00794</cdr:y>
    </cdr:from>
    <cdr:to>
      <cdr:x>0.0715</cdr:x>
      <cdr:y>0.04019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431292" y="75080"/>
          <a:ext cx="838195" cy="304822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500" b="1" dirty="0" smtClean="0">
              <a:solidFill>
                <a:srgbClr val="0000FF"/>
              </a:solidFill>
            </a:rPr>
            <a:t>99,1 %</a:t>
          </a:r>
          <a:endParaRPr lang="ru-RU" sz="1500" b="1" dirty="0">
            <a:solidFill>
              <a:srgbClr val="0000FF"/>
            </a:solidFill>
          </a:endParaRPr>
        </a:p>
      </cdr:txBody>
    </cdr:sp>
  </cdr:relSizeAnchor>
  <cdr:relSizeAnchor xmlns:cdr="http://schemas.openxmlformats.org/drawingml/2006/chartDrawing">
    <cdr:from>
      <cdr:x>0.18309</cdr:x>
      <cdr:y>0.3143</cdr:y>
    </cdr:from>
    <cdr:to>
      <cdr:x>0.2303</cdr:x>
      <cdr:y>0.34654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3250692" y="2970680"/>
          <a:ext cx="838200" cy="30480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500" b="1" dirty="0" smtClean="0">
              <a:solidFill>
                <a:srgbClr val="0000FF"/>
              </a:solidFill>
            </a:rPr>
            <a:t>100, %</a:t>
          </a:r>
          <a:endParaRPr lang="ru-RU" sz="1500" b="1" dirty="0">
            <a:solidFill>
              <a:srgbClr val="0000FF"/>
            </a:solidFill>
          </a:endParaRPr>
        </a:p>
      </cdr:txBody>
    </cdr:sp>
  </cdr:relSizeAnchor>
  <cdr:relSizeAnchor xmlns:cdr="http://schemas.openxmlformats.org/drawingml/2006/chartDrawing">
    <cdr:from>
      <cdr:x>0.10584</cdr:x>
      <cdr:y>0.3143</cdr:y>
    </cdr:from>
    <cdr:to>
      <cdr:x>0.15305</cdr:x>
      <cdr:y>0.34654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1879092" y="2970680"/>
          <a:ext cx="838200" cy="30480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500" b="1" dirty="0" smtClean="0">
              <a:solidFill>
                <a:srgbClr val="0000FF"/>
              </a:solidFill>
            </a:rPr>
            <a:t>52,5 %*</a:t>
          </a:r>
          <a:endParaRPr lang="ru-RU" sz="1500" b="1" dirty="0">
            <a:solidFill>
              <a:srgbClr val="0000FF"/>
            </a:solidFill>
          </a:endParaRPr>
        </a:p>
      </cdr:txBody>
    </cdr:sp>
  </cdr:relSizeAnchor>
  <cdr:relSizeAnchor xmlns:cdr="http://schemas.openxmlformats.org/drawingml/2006/chartDrawing">
    <cdr:from>
      <cdr:x>0.26893</cdr:x>
      <cdr:y>0.3143</cdr:y>
    </cdr:from>
    <cdr:to>
      <cdr:x>0.31614</cdr:x>
      <cdr:y>0.34654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4774692" y="2970680"/>
          <a:ext cx="838200" cy="30480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500" b="1" dirty="0" smtClean="0">
              <a:solidFill>
                <a:srgbClr val="0000FF"/>
              </a:solidFill>
            </a:rPr>
            <a:t>91,7 %</a:t>
          </a:r>
          <a:endParaRPr lang="ru-RU" sz="1500" b="1" dirty="0">
            <a:solidFill>
              <a:srgbClr val="0000FF"/>
            </a:solidFill>
          </a:endParaRPr>
        </a:p>
      </cdr:txBody>
    </cdr:sp>
  </cdr:relSizeAnchor>
  <cdr:relSizeAnchor xmlns:cdr="http://schemas.openxmlformats.org/drawingml/2006/chartDrawing">
    <cdr:from>
      <cdr:x>0.35047</cdr:x>
      <cdr:y>0.3143</cdr:y>
    </cdr:from>
    <cdr:to>
      <cdr:x>0.39768</cdr:x>
      <cdr:y>0.34654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6222492" y="2970680"/>
          <a:ext cx="838200" cy="30480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500" b="1" dirty="0" smtClean="0">
              <a:solidFill>
                <a:srgbClr val="0000FF"/>
              </a:solidFill>
            </a:rPr>
            <a:t>91,5 %</a:t>
          </a:r>
          <a:endParaRPr lang="ru-RU" sz="1500" b="1" dirty="0">
            <a:solidFill>
              <a:srgbClr val="0000FF"/>
            </a:solidFill>
          </a:endParaRPr>
        </a:p>
      </cdr:txBody>
    </cdr:sp>
  </cdr:relSizeAnchor>
  <cdr:relSizeAnchor xmlns:cdr="http://schemas.openxmlformats.org/drawingml/2006/chartDrawing">
    <cdr:from>
      <cdr:x>0.43202</cdr:x>
      <cdr:y>0.3143</cdr:y>
    </cdr:from>
    <cdr:to>
      <cdr:x>0.47923</cdr:x>
      <cdr:y>0.34654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7670292" y="2970680"/>
          <a:ext cx="838200" cy="30480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500" b="1" dirty="0" smtClean="0">
              <a:solidFill>
                <a:srgbClr val="0000FF"/>
              </a:solidFill>
            </a:rPr>
            <a:t>99,5 %</a:t>
          </a:r>
          <a:endParaRPr lang="ru-RU" sz="1500" b="1" dirty="0">
            <a:solidFill>
              <a:srgbClr val="0000FF"/>
            </a:solidFill>
          </a:endParaRPr>
        </a:p>
      </cdr:txBody>
    </cdr:sp>
  </cdr:relSizeAnchor>
  <cdr:relSizeAnchor xmlns:cdr="http://schemas.openxmlformats.org/drawingml/2006/chartDrawing">
    <cdr:from>
      <cdr:x>0.59511</cdr:x>
      <cdr:y>0.3143</cdr:y>
    </cdr:from>
    <cdr:to>
      <cdr:x>0.64232</cdr:x>
      <cdr:y>0.34654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10565892" y="2970680"/>
          <a:ext cx="838200" cy="30480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500" b="1" dirty="0" smtClean="0">
              <a:solidFill>
                <a:srgbClr val="0000FF"/>
              </a:solidFill>
            </a:rPr>
            <a:t>98,2 %</a:t>
          </a:r>
          <a:endParaRPr lang="ru-RU" sz="1500" b="1" dirty="0">
            <a:solidFill>
              <a:srgbClr val="0000FF"/>
            </a:solidFill>
          </a:endParaRPr>
        </a:p>
      </cdr:txBody>
    </cdr:sp>
  </cdr:relSizeAnchor>
  <cdr:relSizeAnchor xmlns:cdr="http://schemas.openxmlformats.org/drawingml/2006/chartDrawing">
    <cdr:from>
      <cdr:x>0.7582</cdr:x>
      <cdr:y>0.3143</cdr:y>
    </cdr:from>
    <cdr:to>
      <cdr:x>0.80541</cdr:x>
      <cdr:y>0.34654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13461492" y="2970680"/>
          <a:ext cx="838200" cy="30480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500" b="1" dirty="0" smtClean="0">
              <a:solidFill>
                <a:srgbClr val="0000FF"/>
              </a:solidFill>
            </a:rPr>
            <a:t>100,0 %</a:t>
          </a:r>
          <a:endParaRPr lang="ru-RU" sz="1500" b="1" dirty="0">
            <a:solidFill>
              <a:srgbClr val="0000FF"/>
            </a:solidFill>
          </a:endParaRPr>
        </a:p>
      </cdr:txBody>
    </cdr:sp>
  </cdr:relSizeAnchor>
  <cdr:relSizeAnchor xmlns:cdr="http://schemas.openxmlformats.org/drawingml/2006/chartDrawing">
    <cdr:from>
      <cdr:x>0.84094</cdr:x>
      <cdr:y>0.3143</cdr:y>
    </cdr:from>
    <cdr:to>
      <cdr:x>0.88815</cdr:x>
      <cdr:y>0.34654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14930628" y="2970680"/>
          <a:ext cx="838200" cy="30480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500" b="1" smtClean="0">
              <a:solidFill>
                <a:srgbClr val="0000FF"/>
              </a:solidFill>
            </a:rPr>
            <a:t>0,0 %*</a:t>
          </a:r>
          <a:endParaRPr lang="ru-RU" sz="1500" b="1" dirty="0">
            <a:solidFill>
              <a:srgbClr val="0000FF"/>
            </a:solidFill>
          </a:endParaRPr>
        </a:p>
      </cdr:txBody>
    </cdr:sp>
  </cdr:relSizeAnchor>
  <cdr:relSizeAnchor xmlns:cdr="http://schemas.openxmlformats.org/drawingml/2006/chartDrawing">
    <cdr:from>
      <cdr:x>0.29897</cdr:x>
      <cdr:y>0.05771</cdr:y>
    </cdr:from>
    <cdr:to>
      <cdr:x>0.30755</cdr:x>
      <cdr:y>0.07244</cdr:y>
    </cdr:to>
    <cdr:sp macro="" textlink="">
      <cdr:nvSpPr>
        <cdr:cNvPr id="12" name="Прямоугольник 11"/>
        <cdr:cNvSpPr/>
      </cdr:nvSpPr>
      <cdr:spPr>
        <a:xfrm xmlns:a="http://schemas.openxmlformats.org/drawingml/2006/main">
          <a:off x="5308092" y="545437"/>
          <a:ext cx="152400" cy="139243"/>
        </a:xfrm>
        <a:prstGeom xmlns:a="http://schemas.openxmlformats.org/drawingml/2006/main" prst="rect">
          <a:avLst/>
        </a:prstGeom>
        <a:solidFill xmlns:a="http://schemas.openxmlformats.org/drawingml/2006/main">
          <a:srgbClr val="FFFF99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  <cdr:relSizeAnchor xmlns:cdr="http://schemas.openxmlformats.org/drawingml/2006/chartDrawing">
    <cdr:from>
      <cdr:x>0.30807</cdr:x>
      <cdr:y>0.04325</cdr:y>
    </cdr:from>
    <cdr:to>
      <cdr:x>0.47545</cdr:x>
      <cdr:y>0.10775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469636" y="408836"/>
          <a:ext cx="2971800" cy="609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200" b="1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План 2022</a:t>
          </a:r>
          <a:endParaRPr lang="ru-RU" sz="2200" b="1" u="non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0.27322</cdr:x>
      <cdr:y>0.08856</cdr:y>
    </cdr:from>
    <cdr:to>
      <cdr:x>0.43202</cdr:x>
      <cdr:y>0.14392</cdr:y>
    </cdr:to>
    <cdr:sp macro="" textlink="">
      <cdr:nvSpPr>
        <cdr:cNvPr id="13" name="TextBox 31"/>
        <cdr:cNvSpPr txBox="1"/>
      </cdr:nvSpPr>
      <cdr:spPr>
        <a:xfrm xmlns:a="http://schemas.openxmlformats.org/drawingml/2006/main">
          <a:off x="4850892" y="837080"/>
          <a:ext cx="2819400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8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406,5</a:t>
          </a:r>
          <a:r>
            <a:rPr lang="ru-RU" sz="2800" dirty="0" smtClean="0"/>
            <a:t> </a:t>
          </a:r>
          <a:r>
            <a:rPr lang="ru-RU" sz="2200" dirty="0" smtClean="0"/>
            <a:t>млн. руб.</a:t>
          </a:r>
          <a:r>
            <a:rPr lang="ru-RU" sz="28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</cdr:txBody>
    </cdr:sp>
  </cdr:relSizeAnchor>
  <cdr:relSizeAnchor xmlns:cdr="http://schemas.openxmlformats.org/drawingml/2006/chartDrawing">
    <cdr:from>
      <cdr:x>0.01142</cdr:x>
      <cdr:y>0.93954</cdr:y>
    </cdr:from>
    <cdr:to>
      <cdr:x>0.32472</cdr:x>
      <cdr:y>1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202692" y="9066680"/>
          <a:ext cx="5562600" cy="571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0.2069</cdr:x>
      <cdr:y>0.31915</cdr:y>
    </cdr:from>
    <cdr:to>
      <cdr:x>0.25862</cdr:x>
      <cdr:y>0.40426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64096" y="1080120"/>
          <a:ext cx="216024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0.27586</cdr:x>
      <cdr:y>0.31915</cdr:y>
    </cdr:from>
    <cdr:to>
      <cdr:x>0.32759</cdr:x>
      <cdr:y>0.40426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152128" y="1080120"/>
          <a:ext cx="216024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0.53495</cdr:x>
      <cdr:y>0.16438</cdr:y>
    </cdr:from>
    <cdr:to>
      <cdr:x>0.58667</cdr:x>
      <cdr:y>0.22821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483979" y="914400"/>
          <a:ext cx="433517" cy="3550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 smtClean="0"/>
            <a:t>3</a:t>
          </a:r>
          <a:endParaRPr lang="ru-RU" sz="2400" b="1" dirty="0"/>
        </a:p>
      </cdr:txBody>
    </cdr:sp>
  </cdr:relSizeAnchor>
  <cdr:relSizeAnchor xmlns:cdr="http://schemas.openxmlformats.org/drawingml/2006/chartDrawing">
    <cdr:from>
      <cdr:x>0.64545</cdr:x>
      <cdr:y>0.20548</cdr:y>
    </cdr:from>
    <cdr:to>
      <cdr:x>0.71384</cdr:x>
      <cdr:y>0.27397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410162" y="1143003"/>
          <a:ext cx="573245" cy="3809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 smtClean="0"/>
            <a:t>3</a:t>
          </a:r>
          <a:endParaRPr lang="ru-RU" sz="2400" b="1" dirty="0"/>
        </a:p>
      </cdr:txBody>
    </cdr:sp>
  </cdr:relSizeAnchor>
  <cdr:relSizeAnchor xmlns:cdr="http://schemas.openxmlformats.org/drawingml/2006/chartDrawing">
    <cdr:from>
      <cdr:x>0.7</cdr:x>
      <cdr:y>0.34247</cdr:y>
    </cdr:from>
    <cdr:to>
      <cdr:x>0.76896</cdr:x>
      <cdr:y>0.4063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5867400" y="1905000"/>
          <a:ext cx="578022" cy="3550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 smtClean="0"/>
            <a:t>2</a:t>
          </a:r>
          <a:endParaRPr lang="ru-RU" sz="2400" b="1" dirty="0"/>
        </a:p>
      </cdr:txBody>
    </cdr:sp>
  </cdr:relSizeAnchor>
  <cdr:relSizeAnchor xmlns:cdr="http://schemas.openxmlformats.org/drawingml/2006/chartDrawing">
    <cdr:from>
      <cdr:x>0.65979</cdr:x>
      <cdr:y>0.56164</cdr:y>
    </cdr:from>
    <cdr:to>
      <cdr:x>0.72876</cdr:x>
      <cdr:y>0.64822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5530338" y="3124200"/>
          <a:ext cx="578106" cy="4816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 smtClean="0"/>
            <a:t>10</a:t>
          </a:r>
          <a:endParaRPr lang="ru-RU" sz="2400" b="1" dirty="0"/>
        </a:p>
      </cdr:txBody>
    </cdr:sp>
  </cdr:relSizeAnchor>
  <cdr:relSizeAnchor xmlns:cdr="http://schemas.openxmlformats.org/drawingml/2006/chartDrawing">
    <cdr:from>
      <cdr:x>0.26106</cdr:x>
      <cdr:y>0.42466</cdr:y>
    </cdr:from>
    <cdr:to>
      <cdr:x>0.3262</cdr:x>
      <cdr:y>0.48872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2188169" y="2362200"/>
          <a:ext cx="546072" cy="3563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 smtClean="0"/>
            <a:t>12</a:t>
          </a:r>
          <a:endParaRPr lang="ru-RU" sz="2400" b="1" dirty="0"/>
        </a:p>
      </cdr:txBody>
    </cdr:sp>
  </cdr:relSizeAnchor>
  <cdr:relSizeAnchor xmlns:cdr="http://schemas.openxmlformats.org/drawingml/2006/chartDrawing">
    <cdr:from>
      <cdr:x>0.46364</cdr:x>
      <cdr:y>0.39726</cdr:y>
    </cdr:from>
    <cdr:to>
      <cdr:x>0.58295</cdr:x>
      <cdr:y>0.47855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3886200" y="2209800"/>
          <a:ext cx="1000085" cy="4521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rgbClr val="0000FF"/>
              </a:solidFill>
            </a:rPr>
            <a:t>33 всего</a:t>
          </a:r>
          <a:endParaRPr lang="ru-RU" sz="1800" b="1" dirty="0">
            <a:solidFill>
              <a:srgbClr val="0000FF"/>
            </a:solidFill>
          </a:endParaRPr>
        </a:p>
      </cdr:txBody>
    </cdr:sp>
  </cdr:relSizeAnchor>
  <cdr:relSizeAnchor xmlns:cdr="http://schemas.openxmlformats.org/drawingml/2006/chartDrawing">
    <cdr:from>
      <cdr:x>0.07273</cdr:x>
      <cdr:y>0.0137</cdr:y>
    </cdr:from>
    <cdr:to>
      <cdr:x>0.91985</cdr:x>
      <cdr:y>0.10783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609623" y="76208"/>
          <a:ext cx="7100560" cy="523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400" b="1" dirty="0" smtClean="0">
              <a:solidFill>
                <a:srgbClr val="0000FF"/>
              </a:solidFill>
            </a:rPr>
            <a:t>Количество реализованных проектов в 2022 году</a:t>
          </a:r>
          <a:endParaRPr lang="ru-RU" sz="2400" b="1" dirty="0">
            <a:solidFill>
              <a:srgbClr val="0000FF"/>
            </a:solidFill>
          </a:endParaRPr>
        </a:p>
      </cdr:txBody>
    </cdr:sp>
  </cdr:relSizeAnchor>
  <cdr:relSizeAnchor xmlns:cdr="http://schemas.openxmlformats.org/drawingml/2006/chartDrawing">
    <cdr:from>
      <cdr:x>0.39091</cdr:x>
      <cdr:y>0.12329</cdr:y>
    </cdr:from>
    <cdr:to>
      <cdr:x>0.4254</cdr:x>
      <cdr:y>0.20839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3276600" y="685800"/>
          <a:ext cx="289095" cy="4733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/>
            <a:t>1</a:t>
          </a:r>
          <a:endParaRPr lang="ru-RU" sz="1800" b="1" dirty="0"/>
        </a:p>
      </cdr:txBody>
    </cdr:sp>
  </cdr:relSizeAnchor>
  <cdr:relSizeAnchor xmlns:cdr="http://schemas.openxmlformats.org/drawingml/2006/chartDrawing">
    <cdr:from>
      <cdr:x>0.46364</cdr:x>
      <cdr:y>0.15068</cdr:y>
    </cdr:from>
    <cdr:to>
      <cdr:x>0.49812</cdr:x>
      <cdr:y>0.21451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3886200" y="838200"/>
          <a:ext cx="289011" cy="3550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 smtClean="0"/>
            <a:t>2</a:t>
          </a:r>
          <a:endParaRPr lang="ru-RU" sz="24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8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9" y="1"/>
            <a:ext cx="2946400" cy="496888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r">
              <a:defRPr sz="1200"/>
            </a:lvl1pPr>
          </a:lstStyle>
          <a:p>
            <a:fld id="{117B5D57-01FF-493E-B606-6AE7EAD16552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9" y="9429750"/>
            <a:ext cx="2946400" cy="496888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r">
              <a:defRPr sz="1200"/>
            </a:lvl1pPr>
          </a:lstStyle>
          <a:p>
            <a:fld id="{5AFBD9E5-5C1E-404A-88B3-6160C84927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0155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r">
              <a:defRPr sz="1200"/>
            </a:lvl1pPr>
          </a:lstStyle>
          <a:p>
            <a:fld id="{F22A3E8D-13FA-4324-BA4C-7D43DF8B9072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6" rIns="91430" bIns="4571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vert="horz" lIns="91430" tIns="45716" rIns="91430" bIns="45716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2"/>
            <a:ext cx="2945659" cy="496411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2"/>
            <a:ext cx="2945659" cy="496411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r">
              <a:defRPr sz="1200"/>
            </a:lvl1pPr>
          </a:lstStyle>
          <a:p>
            <a:fld id="{DE10E81D-560F-4CA5-9D47-9EDC31704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8211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0E81D-560F-4CA5-9D47-9EDC3170405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959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0E81D-560F-4CA5-9D47-9EDC3170405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670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0E81D-560F-4CA5-9D47-9EDC3170405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670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0E81D-560F-4CA5-9D47-9EDC31704051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705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EEB23-92E3-4612-92EE-8B80CB6E27E7}" type="datetime1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6756D-1D4D-42C1-B022-9AE876C5C301}" type="datetime1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13447-78A7-40B6-ABC5-FD4C9311EE7F}" type="datetime1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96A52-CEBC-4D22-880C-6698C22E489B}" type="datetime1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9B3B-7C6A-4C6E-86D7-CE6D71CA7EA0}" type="datetime1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FCDFA-A0D7-4FB2-9C82-DA1AB3175EDC}" type="datetime1">
              <a:rPr lang="en-US" smtClean="0"/>
              <a:t>5/26/2023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06CBE-A049-498B-B4D1-1184F8777A84}" type="datetime1">
              <a:rPr lang="en-US" smtClean="0"/>
              <a:t>5/26/2023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99A19-79F6-43A9-B9EC-8FA9218E5910}" type="datetime1">
              <a:rPr lang="en-US" smtClean="0"/>
              <a:t>5/26/2023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307A-AF28-4101-9389-04B919FC94CA}" type="datetime1">
              <a:rPr lang="en-US" smtClean="0"/>
              <a:t>5/26/2023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B514-4D26-4BA9-B742-7D35A5BD7B23}" type="datetime1">
              <a:rPr lang="en-US" smtClean="0"/>
              <a:t>5/26/2023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A7181-E7C4-4FDD-9C97-376623DA9C5A}" type="datetime1">
              <a:rPr lang="en-US" smtClean="0"/>
              <a:t>5/26/2023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16409-6D65-4845-A1DB-B5BE3E3CAF3F}" type="datetime1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hyperlink" Target="https://docs.google.com/spreadsheets/d/1DUF2isFWsqVSYhbaACYtbgcLi_YjDqpE3GLQIVgkKQg/edit#gid=69851113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hyperlink" Target="consultantplus://offline/ref=AF21A74A1201D5B52CC52E6EF8342B400E744E8D2B863351BEBFC9253271377DFC722211E6EE2C45575FDB22968148773578F1E3762547B0AB02A8FAZ5Q3J" TargetMode="External"/><Relationship Id="rId7" Type="http://schemas.openxmlformats.org/officeDocument/2006/relationships/image" Target="../media/image28.png"/><Relationship Id="rId12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0.jpeg"/><Relationship Id="rId4" Type="http://schemas.openxmlformats.org/officeDocument/2006/relationships/hyperlink" Target="consultantplus://offline/ref=AA049D3FEC48ED9ED9F863F1708EAF31090C7588E85C939F7963F9A60FE1FA2E166354357139D0510F15D4F83E8D78B8F6D52FE217AE39CECC0D66B2QBL8J" TargetMode="External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DUF2isFWsqVSYhbaACYtbgcLi_YjDqpE3GLQIVgkKQg/edit#gid=69851113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chart" Target="../charts/chart5.xml"/><Relationship Id="rId29" Type="http://schemas.openxmlformats.org/officeDocument/2006/relationships/image" Target="../media/image35.svg"/><Relationship Id="rId1" Type="http://schemas.openxmlformats.org/officeDocument/2006/relationships/slideLayout" Target="../slideLayouts/slideLayout7.xml"/><Relationship Id="rId45" Type="http://schemas.openxmlformats.org/officeDocument/2006/relationships/image" Target="../media/image51.svg"/><Relationship Id="rId30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svg"/><Relationship Id="rId12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46" Type="http://schemas.openxmlformats.org/officeDocument/2006/relationships/image" Target="../media/image32.png"/><Relationship Id="rId2" Type="http://schemas.openxmlformats.org/officeDocument/2006/relationships/image" Target="../media/image25.png"/><Relationship Id="rId29" Type="http://schemas.openxmlformats.org/officeDocument/2006/relationships/image" Target="../media/image35.svg"/><Relationship Id="rId1" Type="http://schemas.openxmlformats.org/officeDocument/2006/relationships/slideLayout" Target="../slideLayouts/slideLayout7.xml"/><Relationship Id="rId45" Type="http://schemas.openxmlformats.org/officeDocument/2006/relationships/image" Target="../media/image51.sv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1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2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4.jpeg"/><Relationship Id="rId49" Type="http://schemas.openxmlformats.org/officeDocument/2006/relationships/image" Target="../media/image53.svg"/><Relationship Id="rId10" Type="http://schemas.openxmlformats.org/officeDocument/2006/relationships/image" Target="../media/image12.svg"/><Relationship Id="rId9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jpeg"/><Relationship Id="rId18" Type="http://schemas.microsoft.com/office/2007/relationships/hdphoto" Target="../media/hdphoto5.wdp"/><Relationship Id="rId3" Type="http://schemas.microsoft.com/office/2007/relationships/hdphoto" Target="../media/hdphoto2.wdp"/><Relationship Id="rId7" Type="http://schemas.openxmlformats.org/officeDocument/2006/relationships/image" Target="../media/image49.jpeg"/><Relationship Id="rId12" Type="http://schemas.openxmlformats.org/officeDocument/2006/relationships/image" Target="../media/image54.jpeg"/><Relationship Id="rId17" Type="http://schemas.openxmlformats.org/officeDocument/2006/relationships/image" Target="../media/image58.jpeg"/><Relationship Id="rId2" Type="http://schemas.openxmlformats.org/officeDocument/2006/relationships/image" Target="../media/image29.png"/><Relationship Id="rId16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5" Type="http://schemas.microsoft.com/office/2007/relationships/hdphoto" Target="../media/hdphoto4.wdp"/><Relationship Id="rId10" Type="http://schemas.openxmlformats.org/officeDocument/2006/relationships/image" Target="../media/image52.jpeg"/><Relationship Id="rId4" Type="http://schemas.openxmlformats.org/officeDocument/2006/relationships/image" Target="../media/image46.png"/><Relationship Id="rId9" Type="http://schemas.openxmlformats.org/officeDocument/2006/relationships/image" Target="../media/image51.jpeg"/><Relationship Id="rId1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10" Type="http://schemas.openxmlformats.org/officeDocument/2006/relationships/image" Target="../media/image67.pn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microsoft.com/office/2007/relationships/hdphoto" Target="../media/hdphoto4.wdp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chart" Target="../charts/chart20.xml"/><Relationship Id="rId7" Type="http://schemas.openxmlformats.org/officeDocument/2006/relationships/image" Target="../media/image74.jpe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10" Type="http://schemas.openxmlformats.org/officeDocument/2006/relationships/image" Target="../media/image75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DUF2isFWsqVSYhbaACYtbgcLi_YjDqpE3GLQIVgkKQg/edit#gid=69851113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gif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gif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gif"/><Relationship Id="rId5" Type="http://schemas.openxmlformats.org/officeDocument/2006/relationships/image" Target="../media/image92.gif"/><Relationship Id="rId4" Type="http://schemas.openxmlformats.org/officeDocument/2006/relationships/image" Target="../media/image91.emf"/><Relationship Id="rId9" Type="http://schemas.openxmlformats.org/officeDocument/2006/relationships/image" Target="../media/image96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9" Type="http://schemas.openxmlformats.org/officeDocument/2006/relationships/image" Target="../media/image45.svg"/><Relationship Id="rId47" Type="http://schemas.openxmlformats.org/officeDocument/2006/relationships/image" Target="../media/image99.png"/><Relationship Id="rId7" Type="http://schemas.openxmlformats.org/officeDocument/2006/relationships/image" Target="../media/image42.png"/><Relationship Id="rId46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33.png"/><Relationship Id="rId45" Type="http://schemas.openxmlformats.org/officeDocument/2006/relationships/image" Target="../media/image51.svg"/><Relationship Id="rId53" Type="http://schemas.openxmlformats.org/officeDocument/2006/relationships/image" Target="../media/image57.svg"/><Relationship Id="rId23" Type="http://schemas.openxmlformats.org/officeDocument/2006/relationships/image" Target="../media/image29.svg"/><Relationship Id="rId10" Type="http://schemas.openxmlformats.org/officeDocument/2006/relationships/image" Target="../media/image12.svg"/><Relationship Id="rId9" Type="http://schemas.openxmlformats.org/officeDocument/2006/relationships/image" Target="../media/image43.png"/><Relationship Id="rId48" Type="http://schemas.openxmlformats.org/officeDocument/2006/relationships/image" Target="../media/image10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gif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DUF2isFWsqVSYhbaACYtbgcLi_YjDqpE3GLQIVgkKQg/edit#gid=69851113" TargetMode="External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hyperlink" Target="https://docs.google.com/spreadsheets/d/1DUF2isFWsqVSYhbaACYtbgcLi_YjDqpE3GLQIVgkKQg/edit#gid=69851113" TargetMode="Externa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4.jpeg"/><Relationship Id="rId7" Type="http://schemas.openxmlformats.org/officeDocument/2006/relationships/image" Target="../media/image18.gif"/><Relationship Id="rId12" Type="http://schemas.openxmlformats.org/officeDocument/2006/relationships/image" Target="../media/image23.gif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gif"/><Relationship Id="rId5" Type="http://schemas.openxmlformats.org/officeDocument/2006/relationships/image" Target="../media/image16.png"/><Relationship Id="rId10" Type="http://schemas.openxmlformats.org/officeDocument/2006/relationships/image" Target="../media/image21.gif"/><Relationship Id="rId4" Type="http://schemas.openxmlformats.org/officeDocument/2006/relationships/image" Target="../media/image15.gif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890712"/>
            <a:ext cx="9753600" cy="650557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27500" b="16250"/>
          <a:stretch>
            <a:fillRect/>
          </a:stretch>
        </p:blipFill>
        <p:spPr>
          <a:xfrm>
            <a:off x="0" y="-36858"/>
            <a:ext cx="18288000" cy="10287000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510654" y="3924300"/>
            <a:ext cx="17557787" cy="6172200"/>
            <a:chOff x="-3398035" y="3107858"/>
            <a:chExt cx="22461936" cy="7154091"/>
          </a:xfrm>
        </p:grpSpPr>
        <p:sp>
          <p:nvSpPr>
            <p:cNvPr id="10" name="TextBox 10"/>
            <p:cNvSpPr txBox="1"/>
            <p:nvPr/>
          </p:nvSpPr>
          <p:spPr>
            <a:xfrm>
              <a:off x="-444422" y="3107858"/>
              <a:ext cx="19508323" cy="64807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0900"/>
                </a:lnSpc>
              </a:pPr>
              <a:r>
                <a:rPr lang="ru-RU" sz="6000" spc="-371" dirty="0" smtClean="0">
                  <a:solidFill>
                    <a:srgbClr val="1B1B1B"/>
                  </a:solidFill>
                  <a:latin typeface="IBM Plex Sans" panose="020B0604020202020204" charset="0"/>
                </a:rPr>
                <a:t>Бюджет для граждан к проекту решения Совета  МО ГО «Сыктывкар» </a:t>
              </a:r>
            </a:p>
            <a:p>
              <a:pPr algn="ctr">
                <a:lnSpc>
                  <a:spcPts val="10900"/>
                </a:lnSpc>
              </a:pPr>
              <a:r>
                <a:rPr lang="ru-RU" sz="6000" spc="-371" dirty="0" smtClean="0">
                  <a:solidFill>
                    <a:srgbClr val="1B1B1B"/>
                  </a:solidFill>
                  <a:latin typeface="IBM Plex Sans" panose="020B0604020202020204" charset="0"/>
                </a:rPr>
                <a:t>«Об утверждении отчета об исполнении бюджета МО ГО «Сыктывкар» за 2022 год»</a:t>
              </a:r>
              <a:endParaRPr lang="en-US" sz="6000" spc="-371" dirty="0">
                <a:solidFill>
                  <a:srgbClr val="1B1B1B"/>
                </a:solidFill>
                <a:latin typeface="IBM Plex Sans" panose="020B0604020202020204" charset="0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-3398035" y="9605358"/>
              <a:ext cx="8676057" cy="6565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1600" dirty="0">
                  <a:solidFill>
                    <a:srgbClr val="1B1B1B"/>
                  </a:solidFill>
                </a:rPr>
                <a:t>Ежегодный отчет</a:t>
              </a:r>
              <a:r>
                <a:rPr lang="en-US" sz="1600" dirty="0" smtClean="0">
                  <a:solidFill>
                    <a:srgbClr val="1B1B1B"/>
                  </a:solidFill>
                </a:rPr>
                <a:t>,</a:t>
              </a:r>
              <a:endParaRPr lang="ru-RU" sz="1600" dirty="0" smtClean="0">
                <a:solidFill>
                  <a:srgbClr val="1B1B1B"/>
                </a:solidFill>
              </a:endParaRPr>
            </a:p>
            <a:p>
              <a:r>
                <a:rPr lang="en-US" sz="1600" dirty="0" smtClean="0">
                  <a:solidFill>
                    <a:srgbClr val="1B1B1B"/>
                  </a:solidFill>
                </a:rPr>
                <a:t>составлен</a:t>
              </a:r>
              <a:r>
                <a:rPr lang="ru-RU" sz="1600" dirty="0" smtClean="0">
                  <a:solidFill>
                    <a:srgbClr val="1B1B1B"/>
                  </a:solidFill>
                </a:rPr>
                <a:t> Департаментом финансов администрации МО ГО «Сыктывкар»</a:t>
              </a:r>
              <a:endParaRPr lang="en-US" sz="1600" dirty="0">
                <a:solidFill>
                  <a:srgbClr val="1B1B1B"/>
                </a:solidFill>
              </a:endParaRPr>
            </a:p>
          </p:txBody>
        </p:sp>
      </p:grpSp>
      <p:pic>
        <p:nvPicPr>
          <p:cNvPr id="12" name="Picture 3" descr="C:\Users\Kryukova-TB\Desktop\VSH0548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60"/>
          <a:stretch/>
        </p:blipFill>
        <p:spPr bwMode="auto">
          <a:xfrm>
            <a:off x="232251" y="25908"/>
            <a:ext cx="10251504" cy="4762234"/>
          </a:xfrm>
          <a:prstGeom prst="rect">
            <a:avLst/>
          </a:prstGeom>
          <a:noFill/>
          <a:effectLst>
            <a:softEdge rad="914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992366" y="0"/>
            <a:ext cx="12525375" cy="10287000"/>
          </a:xfrm>
          <a:prstGeom prst="rect">
            <a:avLst/>
          </a:prstGeom>
          <a:solidFill>
            <a:srgbClr val="FFFF99"/>
          </a:solidFill>
        </p:spPr>
      </p:sp>
      <p:grpSp>
        <p:nvGrpSpPr>
          <p:cNvPr id="5" name="Group 5"/>
          <p:cNvGrpSpPr/>
          <p:nvPr/>
        </p:nvGrpSpPr>
        <p:grpSpPr>
          <a:xfrm>
            <a:off x="6864324" y="2071213"/>
            <a:ext cx="3600000" cy="360000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B1B1B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346732" y="1177428"/>
            <a:ext cx="6594253" cy="2863669"/>
            <a:chOff x="-995299" y="-1034148"/>
            <a:chExt cx="8410733" cy="3818224"/>
          </a:xfrm>
        </p:grpSpPr>
        <p:sp>
          <p:nvSpPr>
            <p:cNvPr id="8" name="TextBox 8"/>
            <p:cNvSpPr txBox="1"/>
            <p:nvPr/>
          </p:nvSpPr>
          <p:spPr>
            <a:xfrm>
              <a:off x="-995299" y="-1034148"/>
              <a:ext cx="8410733" cy="984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spcBef>
                  <a:spcPct val="0"/>
                </a:spcBef>
              </a:pPr>
              <a:r>
                <a:rPr lang="ru-RU" sz="2400" u="none" dirty="0" smtClean="0">
                  <a:solidFill>
                    <a:srgbClr val="1B1B1B"/>
                  </a:solidFill>
                </a:rPr>
                <a:t>Стратегия социально-экономического развития МО ГО «Сыктывкар» до 2035 года: </a:t>
              </a:r>
              <a:endParaRPr lang="en-US" sz="2400" u="none" dirty="0">
                <a:solidFill>
                  <a:srgbClr val="1B1B1B"/>
                </a:solidFill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-965199" y="-47467"/>
              <a:ext cx="7170703" cy="28315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endParaRPr lang="ru-RU" sz="1500" u="sng" dirty="0" smtClean="0">
                <a:solidFill>
                  <a:srgbClr val="1B1B1B"/>
                </a:solidFill>
                <a:latin typeface="IBM Plex Sans"/>
                <a:hlinkClick r:id="rId2" tooltip="https://docs.google.com/spreadsheets/d/1DUF2isFWsqVSYhbaACYtbgcLi_YjDqpE3GLQIVgkKQg/edit#gid=69851113"/>
              </a:endParaRPr>
            </a:p>
            <a:p>
              <a:endParaRPr lang="ru-RU" sz="1500" u="sng" dirty="0">
                <a:solidFill>
                  <a:srgbClr val="1B1B1B"/>
                </a:solidFill>
                <a:latin typeface="IBM Plex Sans"/>
                <a:hlinkClick r:id="rId2" tooltip="https://docs.google.com/spreadsheets/d/1DUF2isFWsqVSYhbaACYtbgcLi_YjDqpE3GLQIVgkKQg/edit#gid=69851113"/>
              </a:endParaRPr>
            </a:p>
            <a:p>
              <a:pPr algn="just"/>
              <a:r>
                <a:rPr lang="ru-RU" u="sng" dirty="0">
                  <a:solidFill>
                    <a:srgbClr val="0066CC"/>
                  </a:solidFill>
                  <a:hlinkClick r:id="rId2" tooltip="https://docs.google.com/spreadsheets/d/1DUF2isFWsqVSYhbaACYtbgcLi_YjDqpE3GLQIVgkKQg/edit#gid=69851113"/>
                </a:rPr>
                <a:t>я</a:t>
              </a:r>
              <a:r>
                <a:rPr lang="ru-RU" u="sng" dirty="0" smtClean="0">
                  <a:solidFill>
                    <a:srgbClr val="0066CC"/>
                  </a:solidFill>
                  <a:hlinkClick r:id="rId2" tooltip="https://docs.google.com/spreadsheets/d/1DUF2isFWsqVSYhbaACYtbgcLi_YjDqpE3GLQIVgkKQg/edit#gid=69851113"/>
                </a:rPr>
                <a:t>вляется документом стратегического планирования, разработанным в рамках целеполагания, определяющим стратегическое видение, приоритетные направления социально-экономического развития города, согласованные с целями и задачами развития Республики Коми </a:t>
              </a:r>
              <a:endParaRPr lang="ru-RU" u="sng" dirty="0" smtClean="0">
                <a:solidFill>
                  <a:srgbClr val="0066CC"/>
                </a:solidFill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940985" y="2907211"/>
            <a:ext cx="3248561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000" b="1" dirty="0">
                <a:solidFill>
                  <a:srgbClr val="FFFFFF"/>
                </a:solidFill>
                <a:latin typeface="IBM Plex Sans"/>
              </a:rPr>
              <a:t>формирование бюджетных параметров исходя из необходимости безусловного исполнения действующих расходных </a:t>
            </a:r>
            <a:r>
              <a:rPr lang="ru-RU" sz="2000" b="1" dirty="0" smtClean="0">
                <a:solidFill>
                  <a:srgbClr val="FFFFFF"/>
                </a:solidFill>
                <a:latin typeface="IBM Plex Sans"/>
              </a:rPr>
              <a:t>обязательств</a:t>
            </a:r>
            <a:endParaRPr lang="en-US" sz="2000" b="1" dirty="0">
              <a:solidFill>
                <a:srgbClr val="FFFFFF"/>
              </a:solidFill>
              <a:latin typeface="IBM Plex Sans"/>
            </a:endParaRPr>
          </a:p>
        </p:txBody>
      </p:sp>
      <p:sp>
        <p:nvSpPr>
          <p:cNvPr id="14" name="TextBox 8"/>
          <p:cNvSpPr txBox="1"/>
          <p:nvPr/>
        </p:nvSpPr>
        <p:spPr>
          <a:xfrm>
            <a:off x="19072" y="243840"/>
            <a:ext cx="12355148" cy="584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0000" lvl="0" indent="0">
              <a:spcBef>
                <a:spcPct val="0"/>
              </a:spcBef>
            </a:pPr>
            <a:r>
              <a:rPr lang="ru-RU" sz="3800" b="1" u="sng" dirty="0" smtClean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Стратегическое планирование</a:t>
            </a:r>
            <a:endParaRPr lang="en-US" sz="3800" b="1" u="sng" dirty="0">
              <a:solidFill>
                <a:srgbClr val="1B1B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BM Plex Sans" panose="020B0604020202020204" charset="0"/>
            </a:endParaRPr>
          </a:p>
        </p:txBody>
      </p:sp>
      <p:sp>
        <p:nvSpPr>
          <p:cNvPr id="15" name="Freeform 6"/>
          <p:cNvSpPr/>
          <p:nvPr/>
        </p:nvSpPr>
        <p:spPr>
          <a:xfrm>
            <a:off x="10734900" y="2609262"/>
            <a:ext cx="3600000" cy="3600000"/>
          </a:xfrm>
          <a:custGeom>
            <a:avLst/>
            <a:gdLst/>
            <a:ahLst/>
            <a:cxnLst/>
            <a:rect l="l" t="t" r="r" b="b"/>
            <a:pathLst>
              <a:path w="6321665" h="635000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92D050"/>
          </a:solidFill>
        </p:spPr>
      </p:sp>
      <p:sp>
        <p:nvSpPr>
          <p:cNvPr id="16" name="Freeform 6"/>
          <p:cNvSpPr/>
          <p:nvPr/>
        </p:nvSpPr>
        <p:spPr>
          <a:xfrm>
            <a:off x="14682100" y="1953410"/>
            <a:ext cx="3600000" cy="3600000"/>
          </a:xfrm>
          <a:custGeom>
            <a:avLst/>
            <a:gdLst/>
            <a:ahLst/>
            <a:cxnLst/>
            <a:rect l="l" t="t" r="r" b="b"/>
            <a:pathLst>
              <a:path w="6321665" h="635000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FF00"/>
            </a:solidFill>
          </a:ln>
        </p:spPr>
      </p:sp>
      <p:sp>
        <p:nvSpPr>
          <p:cNvPr id="17" name="Freeform 6"/>
          <p:cNvSpPr/>
          <p:nvPr/>
        </p:nvSpPr>
        <p:spPr>
          <a:xfrm>
            <a:off x="13300821" y="5992350"/>
            <a:ext cx="3600000" cy="3600000"/>
          </a:xfrm>
          <a:custGeom>
            <a:avLst/>
            <a:gdLst/>
            <a:ahLst/>
            <a:cxnLst/>
            <a:rect l="l" t="t" r="r" b="b"/>
            <a:pathLst>
              <a:path w="6321665" h="635000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accent1"/>
          </a:solidFill>
        </p:spPr>
      </p:sp>
      <p:sp>
        <p:nvSpPr>
          <p:cNvPr id="19" name="TextBox 10"/>
          <p:cNvSpPr txBox="1"/>
          <p:nvPr/>
        </p:nvSpPr>
        <p:spPr>
          <a:xfrm>
            <a:off x="10833705" y="3024267"/>
            <a:ext cx="3248561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000" b="1" dirty="0" smtClean="0">
                <a:latin typeface="IBM Plex Sans"/>
              </a:rPr>
              <a:t>проведение </a:t>
            </a:r>
          </a:p>
          <a:p>
            <a:pPr lvl="0" algn="ctr">
              <a:spcBef>
                <a:spcPct val="0"/>
              </a:spcBef>
            </a:pPr>
            <a:r>
              <a:rPr lang="ru-RU" sz="2000" b="1" dirty="0" smtClean="0">
                <a:latin typeface="IBM Plex Sans"/>
              </a:rPr>
              <a:t>мероприятий, направленных </a:t>
            </a:r>
          </a:p>
          <a:p>
            <a:pPr lvl="0" algn="ctr">
              <a:spcBef>
                <a:spcPct val="0"/>
              </a:spcBef>
            </a:pPr>
            <a:r>
              <a:rPr lang="ru-RU" sz="2000" b="1" dirty="0" smtClean="0">
                <a:latin typeface="IBM Plex Sans"/>
              </a:rPr>
              <a:t>на увеличение </a:t>
            </a:r>
          </a:p>
          <a:p>
            <a:pPr lvl="0" algn="ctr">
              <a:spcBef>
                <a:spcPct val="0"/>
              </a:spcBef>
            </a:pPr>
            <a:r>
              <a:rPr lang="ru-RU" sz="2000" b="1" dirty="0" smtClean="0">
                <a:latin typeface="IBM Plex Sans"/>
              </a:rPr>
              <a:t>налоговых </a:t>
            </a:r>
          </a:p>
          <a:p>
            <a:pPr lvl="0" algn="ctr">
              <a:spcBef>
                <a:spcPct val="0"/>
              </a:spcBef>
            </a:pPr>
            <a:r>
              <a:rPr lang="ru-RU" sz="2000" b="1" dirty="0" smtClean="0">
                <a:latin typeface="IBM Plex Sans"/>
              </a:rPr>
              <a:t>и неналоговых </a:t>
            </a:r>
          </a:p>
          <a:p>
            <a:pPr lvl="0" algn="ctr">
              <a:spcBef>
                <a:spcPct val="0"/>
              </a:spcBef>
            </a:pPr>
            <a:r>
              <a:rPr lang="ru-RU" sz="2000" b="1" dirty="0" smtClean="0">
                <a:latin typeface="IBM Plex Sans"/>
              </a:rPr>
              <a:t>доходов </a:t>
            </a:r>
          </a:p>
          <a:p>
            <a:pPr lvl="0" algn="ctr">
              <a:spcBef>
                <a:spcPct val="0"/>
              </a:spcBef>
            </a:pPr>
            <a:r>
              <a:rPr lang="ru-RU" sz="2000" b="1" dirty="0" smtClean="0">
                <a:latin typeface="IBM Plex Sans"/>
              </a:rPr>
              <a:t>в местный </a:t>
            </a:r>
          </a:p>
          <a:p>
            <a:pPr lvl="0" algn="ctr">
              <a:spcBef>
                <a:spcPct val="0"/>
              </a:spcBef>
            </a:pPr>
            <a:r>
              <a:rPr lang="ru-RU" sz="2000" b="1" dirty="0" smtClean="0">
                <a:latin typeface="IBM Plex Sans"/>
              </a:rPr>
              <a:t>бюджет</a:t>
            </a:r>
            <a:endParaRPr lang="en-US" sz="2000" b="1" dirty="0">
              <a:latin typeface="IBM Plex Sans"/>
            </a:endParaRPr>
          </a:p>
        </p:txBody>
      </p:sp>
      <p:sp>
        <p:nvSpPr>
          <p:cNvPr id="20" name="TextBox 10"/>
          <p:cNvSpPr txBox="1"/>
          <p:nvPr/>
        </p:nvSpPr>
        <p:spPr>
          <a:xfrm>
            <a:off x="14857819" y="2723980"/>
            <a:ext cx="3248561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000" b="1" dirty="0">
                <a:latin typeface="IBM Plex Sans"/>
              </a:rPr>
              <a:t>своевременное выполнение долговых обязательств </a:t>
            </a:r>
            <a:endParaRPr lang="ru-RU" sz="2000" b="1" dirty="0" smtClean="0">
              <a:latin typeface="IBM Plex Sans"/>
            </a:endParaRPr>
          </a:p>
          <a:p>
            <a:pPr lvl="0" algn="ctr">
              <a:spcBef>
                <a:spcPct val="0"/>
              </a:spcBef>
            </a:pPr>
            <a:r>
              <a:rPr lang="ru-RU" sz="2000" b="1" dirty="0" smtClean="0">
                <a:latin typeface="IBM Plex Sans"/>
              </a:rPr>
              <a:t>по </a:t>
            </a:r>
            <a:r>
              <a:rPr lang="ru-RU" sz="2000" b="1" dirty="0">
                <a:latin typeface="IBM Plex Sans"/>
              </a:rPr>
              <a:t>обслуживанию и </a:t>
            </a:r>
            <a:endParaRPr lang="ru-RU" sz="2000" b="1" dirty="0" smtClean="0">
              <a:latin typeface="IBM Plex Sans"/>
            </a:endParaRPr>
          </a:p>
          <a:p>
            <a:pPr lvl="0" algn="ctr">
              <a:spcBef>
                <a:spcPct val="0"/>
              </a:spcBef>
            </a:pPr>
            <a:r>
              <a:rPr lang="ru-RU" sz="2000" b="1" dirty="0" smtClean="0">
                <a:latin typeface="IBM Plex Sans"/>
              </a:rPr>
              <a:t>погашению </a:t>
            </a:r>
            <a:r>
              <a:rPr lang="ru-RU" sz="2000" b="1" dirty="0">
                <a:latin typeface="IBM Plex Sans"/>
              </a:rPr>
              <a:t>муниципальных </a:t>
            </a:r>
            <a:r>
              <a:rPr lang="ru-RU" sz="2000" b="1" dirty="0" smtClean="0">
                <a:latin typeface="IBM Plex Sans"/>
              </a:rPr>
              <a:t>заимствований</a:t>
            </a:r>
            <a:endParaRPr lang="en-US" sz="2000" b="1" dirty="0">
              <a:latin typeface="IBM Plex Sans"/>
            </a:endParaRPr>
          </a:p>
        </p:txBody>
      </p:sp>
      <p:sp>
        <p:nvSpPr>
          <p:cNvPr id="22" name="TextBox 9"/>
          <p:cNvSpPr txBox="1"/>
          <p:nvPr/>
        </p:nvSpPr>
        <p:spPr>
          <a:xfrm>
            <a:off x="9372600" y="828615"/>
            <a:ext cx="6324600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37"/>
              </a:lnSpc>
            </a:pPr>
            <a:r>
              <a:rPr lang="ru-RU" sz="2000" b="1" dirty="0" smtClean="0">
                <a:solidFill>
                  <a:srgbClr val="1B1B1B"/>
                </a:solidFill>
              </a:rPr>
              <a:t>бюджетная </a:t>
            </a:r>
            <a:r>
              <a:rPr lang="ru-RU" sz="2000" b="1" dirty="0">
                <a:solidFill>
                  <a:srgbClr val="1B1B1B"/>
                </a:solidFill>
              </a:rPr>
              <a:t>и налоговая политика МО ГО </a:t>
            </a:r>
            <a:r>
              <a:rPr lang="ru-RU" sz="2000" b="1" dirty="0" smtClean="0">
                <a:solidFill>
                  <a:srgbClr val="1B1B1B"/>
                </a:solidFill>
              </a:rPr>
              <a:t>«Сыктывкар»  направлена </a:t>
            </a:r>
            <a:r>
              <a:rPr lang="ru-RU" sz="2000" dirty="0" smtClean="0">
                <a:solidFill>
                  <a:srgbClr val="1B1B1B"/>
                </a:solidFill>
              </a:rPr>
              <a:t>на сохранение устойчивости </a:t>
            </a:r>
            <a:r>
              <a:rPr lang="ru-RU" sz="2000" dirty="0">
                <a:solidFill>
                  <a:srgbClr val="1B1B1B"/>
                </a:solidFill>
              </a:rPr>
              <a:t>местного бюджета при привлечении всех возможных источников и инструментов финансового обеспечения поставленных </a:t>
            </a:r>
            <a:r>
              <a:rPr lang="ru-RU" sz="2000" dirty="0" smtClean="0">
                <a:solidFill>
                  <a:srgbClr val="1B1B1B"/>
                </a:solidFill>
              </a:rPr>
              <a:t>задач:</a:t>
            </a:r>
          </a:p>
        </p:txBody>
      </p:sp>
      <p:sp>
        <p:nvSpPr>
          <p:cNvPr id="23" name="Freeform 6"/>
          <p:cNvSpPr/>
          <p:nvPr/>
        </p:nvSpPr>
        <p:spPr>
          <a:xfrm>
            <a:off x="8488605" y="5992350"/>
            <a:ext cx="3600000" cy="3600000"/>
          </a:xfrm>
          <a:custGeom>
            <a:avLst/>
            <a:gdLst/>
            <a:ahLst/>
            <a:cxnLst/>
            <a:rect l="l" t="t" r="r" b="b"/>
            <a:pathLst>
              <a:path w="6321665" h="635000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F9900"/>
          </a:solidFill>
          <a:ln>
            <a:solidFill>
              <a:srgbClr val="FFFF00"/>
            </a:solidFill>
          </a:ln>
        </p:spPr>
      </p:sp>
      <p:sp>
        <p:nvSpPr>
          <p:cNvPr id="25" name="TextBox 10"/>
          <p:cNvSpPr txBox="1"/>
          <p:nvPr/>
        </p:nvSpPr>
        <p:spPr>
          <a:xfrm>
            <a:off x="13476540" y="6638188"/>
            <a:ext cx="3248561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000" b="1" dirty="0">
                <a:solidFill>
                  <a:schemeClr val="bg1"/>
                </a:solidFill>
                <a:latin typeface="IBM Plex Sans"/>
              </a:rPr>
              <a:t>недопущение образования просроченной кредиторской задолженности по заработной плате и социальным </a:t>
            </a:r>
            <a:endParaRPr lang="ru-RU" sz="2000" b="1" dirty="0" smtClean="0">
              <a:solidFill>
                <a:schemeClr val="bg1"/>
              </a:solidFill>
              <a:latin typeface="IBM Plex Sans"/>
            </a:endParaRPr>
          </a:p>
          <a:p>
            <a:pPr lvl="0" algn="ctr">
              <a:spcBef>
                <a:spcPct val="0"/>
              </a:spcBef>
            </a:pPr>
            <a:r>
              <a:rPr lang="ru-RU" sz="2000" b="1" dirty="0" smtClean="0">
                <a:solidFill>
                  <a:schemeClr val="bg1"/>
                </a:solidFill>
                <a:latin typeface="IBM Plex Sans"/>
              </a:rPr>
              <a:t>выплатам</a:t>
            </a:r>
            <a:endParaRPr lang="en-US" sz="2000" b="1" dirty="0">
              <a:solidFill>
                <a:schemeClr val="bg1"/>
              </a:solidFill>
              <a:latin typeface="IBM Plex San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47" y="4135616"/>
            <a:ext cx="5532117" cy="615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10"/>
          <p:cNvSpPr txBox="1"/>
          <p:nvPr/>
        </p:nvSpPr>
        <p:spPr>
          <a:xfrm>
            <a:off x="8640273" y="6290885"/>
            <a:ext cx="3248561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000" b="1" dirty="0" smtClean="0">
                <a:latin typeface="IBM Plex Sans"/>
              </a:rPr>
              <a:t>обеспечение </a:t>
            </a:r>
          </a:p>
          <a:p>
            <a:pPr lvl="0" algn="ctr">
              <a:spcBef>
                <a:spcPct val="0"/>
              </a:spcBef>
            </a:pPr>
            <a:r>
              <a:rPr lang="ru-RU" sz="2000" b="1" dirty="0" smtClean="0">
                <a:latin typeface="IBM Plex Sans"/>
              </a:rPr>
              <a:t>открытости </a:t>
            </a:r>
            <a:r>
              <a:rPr lang="ru-RU" sz="2000" b="1" dirty="0">
                <a:latin typeface="IBM Plex Sans"/>
              </a:rPr>
              <a:t>и прозрачности бюджетного </a:t>
            </a:r>
          </a:p>
          <a:p>
            <a:pPr lvl="0" algn="ctr">
              <a:spcBef>
                <a:spcPct val="0"/>
              </a:spcBef>
            </a:pPr>
            <a:r>
              <a:rPr lang="ru-RU" sz="2000" b="1" dirty="0">
                <a:latin typeface="IBM Plex Sans"/>
              </a:rPr>
              <a:t>процесса, деятельности </a:t>
            </a:r>
            <a:endParaRPr lang="ru-RU" sz="2000" b="1" dirty="0" smtClean="0">
              <a:latin typeface="IBM Plex Sans"/>
            </a:endParaRPr>
          </a:p>
          <a:p>
            <a:pPr lvl="0" algn="ctr">
              <a:spcBef>
                <a:spcPct val="0"/>
              </a:spcBef>
            </a:pPr>
            <a:r>
              <a:rPr lang="ru-RU" sz="2000" b="1" dirty="0" smtClean="0">
                <a:latin typeface="IBM Plex Sans"/>
              </a:rPr>
              <a:t>органов </a:t>
            </a:r>
            <a:r>
              <a:rPr lang="ru-RU" sz="2000" b="1" dirty="0">
                <a:latin typeface="IBM Plex Sans"/>
              </a:rPr>
              <a:t>местного </a:t>
            </a:r>
            <a:endParaRPr lang="ru-RU" sz="2000" b="1" dirty="0" smtClean="0">
              <a:latin typeface="IBM Plex Sans"/>
            </a:endParaRPr>
          </a:p>
          <a:p>
            <a:pPr lvl="0" algn="ctr">
              <a:spcBef>
                <a:spcPct val="0"/>
              </a:spcBef>
            </a:pPr>
            <a:r>
              <a:rPr lang="ru-RU" sz="2000" b="1" dirty="0" smtClean="0">
                <a:latin typeface="IBM Plex Sans"/>
              </a:rPr>
              <a:t>самоуправления </a:t>
            </a:r>
            <a:endParaRPr lang="ru-RU" sz="2000" b="1" dirty="0">
              <a:latin typeface="IBM Plex Sans"/>
            </a:endParaRPr>
          </a:p>
          <a:p>
            <a:pPr lvl="0" algn="ctr">
              <a:spcBef>
                <a:spcPct val="0"/>
              </a:spcBef>
            </a:pPr>
            <a:r>
              <a:rPr lang="ru-RU" sz="2000" b="1" dirty="0">
                <a:latin typeface="IBM Plex Sans"/>
              </a:rPr>
              <a:t>и повышение </a:t>
            </a:r>
            <a:endParaRPr lang="ru-RU" sz="2000" b="1" dirty="0" smtClean="0">
              <a:latin typeface="IBM Plex Sans"/>
            </a:endParaRPr>
          </a:p>
          <a:p>
            <a:pPr lvl="0" algn="ctr">
              <a:spcBef>
                <a:spcPct val="0"/>
              </a:spcBef>
            </a:pPr>
            <a:r>
              <a:rPr lang="ru-RU" sz="2000" b="1" dirty="0" smtClean="0">
                <a:latin typeface="IBM Plex Sans"/>
              </a:rPr>
              <a:t>финансовой </a:t>
            </a:r>
            <a:r>
              <a:rPr lang="ru-RU" sz="2000" b="1" dirty="0">
                <a:latin typeface="IBM Plex Sans"/>
              </a:rPr>
              <a:t>грамотности населения</a:t>
            </a:r>
            <a:endParaRPr lang="en-US" sz="2000" b="1" dirty="0">
              <a:latin typeface="IBM Plex San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6384141" y="9921875"/>
            <a:ext cx="1903859" cy="365125"/>
          </a:xfrm>
        </p:spPr>
        <p:txBody>
          <a:bodyPr/>
          <a:lstStyle/>
          <a:p>
            <a:fld id="{B6F15528-21DE-4FAA-801E-634DDDAF4B2B}" type="slidenum">
              <a:rPr lang="en-US" sz="1400" b="1" smtClean="0">
                <a:solidFill>
                  <a:schemeClr val="tx1"/>
                </a:solidFill>
              </a:rPr>
              <a:pPr/>
              <a:t>10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355472" y="15849"/>
            <a:ext cx="49495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i="1" dirty="0" smtClean="0"/>
              <a:t>Проект отчета об исполнении бюджета МО ГО «Сыктывкар» за 2022 год</a:t>
            </a:r>
          </a:p>
          <a:p>
            <a:pPr algn="r"/>
            <a:r>
              <a:rPr lang="ru-RU" sz="1100" i="1" dirty="0" smtClean="0"/>
              <a:t>Департамент финансов администрации МО ГО «Сыктывкар»</a:t>
            </a:r>
            <a:endParaRPr lang="ru-RU" sz="11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8000"/>
          </a:blip>
          <a:srcRect t="27500" b="16250"/>
          <a:stretch>
            <a:fillRect/>
          </a:stretch>
        </p:blipFill>
        <p:spPr>
          <a:xfrm>
            <a:off x="14224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81000" y="2513290"/>
            <a:ext cx="2277583" cy="2277583"/>
            <a:chOff x="0" y="0"/>
            <a:chExt cx="6350000" cy="6350000"/>
          </a:xfrm>
          <a:solidFill>
            <a:srgbClr val="FFFF99"/>
          </a:solidFill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6" name="TextBox 6"/>
          <p:cNvSpPr txBox="1"/>
          <p:nvPr/>
        </p:nvSpPr>
        <p:spPr>
          <a:xfrm>
            <a:off x="29916" y="0"/>
            <a:ext cx="11169424" cy="1047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000" lvl="0" indent="0">
              <a:lnSpc>
                <a:spcPts val="9600"/>
              </a:lnSpc>
              <a:spcBef>
                <a:spcPct val="0"/>
              </a:spcBef>
            </a:pPr>
            <a:r>
              <a:rPr lang="ru-RU" sz="3800" b="1" u="sng" dirty="0" smtClean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Какие стадии проходит бюджет?</a:t>
            </a:r>
            <a:endParaRPr lang="en-US" sz="3800" b="1" u="sng" dirty="0">
              <a:solidFill>
                <a:srgbClr val="1B1B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BM Plex Sans" panose="020B0604020202020204" charset="0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802642" y="4331426"/>
            <a:ext cx="3048000" cy="4165822"/>
            <a:chOff x="-37928" y="0"/>
            <a:chExt cx="4064000" cy="5554428"/>
          </a:xfrm>
        </p:grpSpPr>
        <p:sp>
          <p:nvSpPr>
            <p:cNvPr id="9" name="TextBox 9"/>
            <p:cNvSpPr txBox="1"/>
            <p:nvPr/>
          </p:nvSpPr>
          <p:spPr>
            <a:xfrm>
              <a:off x="-37928" y="2230442"/>
              <a:ext cx="4064000" cy="33239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ru-RU" dirty="0">
                  <a:solidFill>
                    <a:srgbClr val="0000FF"/>
                  </a:solidFill>
                </a:rPr>
                <a:t>с</a:t>
              </a:r>
              <a:r>
                <a:rPr lang="ru-RU" dirty="0" smtClean="0">
                  <a:solidFill>
                    <a:srgbClr val="0000FF"/>
                  </a:solidFill>
                </a:rPr>
                <a:t>оставляется </a:t>
              </a:r>
              <a:r>
                <a:rPr lang="ru-RU" dirty="0">
                  <a:solidFill>
                    <a:srgbClr val="0000FF"/>
                  </a:solidFill>
                </a:rPr>
                <a:t>на основе прогноза социально-экономического развития </a:t>
              </a:r>
              <a:r>
                <a:rPr lang="ru-RU" dirty="0" smtClean="0">
                  <a:solidFill>
                    <a:srgbClr val="0000FF"/>
                  </a:solidFill>
                </a:rPr>
                <a:t>в </a:t>
              </a:r>
              <a:r>
                <a:rPr lang="ru-RU" dirty="0">
                  <a:solidFill>
                    <a:srgbClr val="0000FF"/>
                  </a:solidFill>
                </a:rPr>
                <a:t>целях финансового обеспечения расходных обязательств МО ГО </a:t>
              </a:r>
              <a:r>
                <a:rPr lang="ru-RU" dirty="0" smtClean="0">
                  <a:solidFill>
                    <a:srgbClr val="0000FF"/>
                  </a:solidFill>
                </a:rPr>
                <a:t>«Сыктывкар».</a:t>
              </a:r>
            </a:p>
            <a:p>
              <a:endParaRPr lang="ru-RU" dirty="0"/>
            </a:p>
            <a:p>
              <a:endParaRPr lang="ru-RU" dirty="0">
                <a:solidFill>
                  <a:srgbClr val="0000FF"/>
                </a:solidFill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3251200" cy="18056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ru-RU" sz="2200" dirty="0" smtClean="0">
                  <a:solidFill>
                    <a:srgbClr val="1B1B1B"/>
                  </a:solidFill>
                  <a:latin typeface="IBM Plex Sans Bold"/>
                </a:rPr>
                <a:t>составление</a:t>
              </a:r>
            </a:p>
            <a:p>
              <a:r>
                <a:rPr lang="ru-RU" sz="2200" dirty="0" smtClean="0">
                  <a:solidFill>
                    <a:srgbClr val="1B1B1B"/>
                  </a:solidFill>
                  <a:latin typeface="IBM Plex Sans Bold"/>
                </a:rPr>
                <a:t>проекта бюджета</a:t>
              </a:r>
            </a:p>
            <a:p>
              <a:r>
                <a:rPr lang="ru-RU" sz="2200" dirty="0" smtClean="0">
                  <a:solidFill>
                    <a:srgbClr val="1B1B1B"/>
                  </a:solidFill>
                  <a:latin typeface="IBM Plex Sans Bold"/>
                </a:rPr>
                <a:t>(планирование)</a:t>
              </a:r>
              <a:endParaRPr lang="en-US" sz="2200" dirty="0">
                <a:solidFill>
                  <a:srgbClr val="1B1B1B"/>
                </a:solidFill>
                <a:latin typeface="IBM Plex Sans Bold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857753" y="1866900"/>
            <a:ext cx="2277583" cy="2277583"/>
            <a:chOff x="0" y="0"/>
            <a:chExt cx="6350000" cy="6350000"/>
          </a:xfrm>
          <a:solidFill>
            <a:srgbClr val="FFFF99"/>
          </a:solidFill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0" name="Group 20"/>
          <p:cNvGrpSpPr/>
          <p:nvPr/>
        </p:nvGrpSpPr>
        <p:grpSpPr>
          <a:xfrm>
            <a:off x="14401157" y="2513289"/>
            <a:ext cx="2277583" cy="2277583"/>
            <a:chOff x="0" y="0"/>
            <a:chExt cx="6350000" cy="6350000"/>
          </a:xfrm>
          <a:solidFill>
            <a:srgbClr val="FFFF99"/>
          </a:solidFill>
        </p:grpSpPr>
        <p:sp>
          <p:nvSpPr>
            <p:cNvPr id="21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7" name="Group 13"/>
          <p:cNvGrpSpPr/>
          <p:nvPr/>
        </p:nvGrpSpPr>
        <p:grpSpPr>
          <a:xfrm>
            <a:off x="7391400" y="2482809"/>
            <a:ext cx="2277583" cy="2277583"/>
            <a:chOff x="0" y="0"/>
            <a:chExt cx="6350000" cy="6350000"/>
          </a:xfrm>
          <a:solidFill>
            <a:srgbClr val="FFFF99"/>
          </a:solidFill>
        </p:grpSpPr>
        <p:sp>
          <p:nvSpPr>
            <p:cNvPr id="28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9" name="Group 13"/>
          <p:cNvGrpSpPr/>
          <p:nvPr/>
        </p:nvGrpSpPr>
        <p:grpSpPr>
          <a:xfrm>
            <a:off x="10901681" y="1866900"/>
            <a:ext cx="2277583" cy="2277583"/>
            <a:chOff x="0" y="0"/>
            <a:chExt cx="6350000" cy="6350000"/>
          </a:xfrm>
          <a:solidFill>
            <a:srgbClr val="FFFF99"/>
          </a:solidFill>
        </p:grpSpPr>
        <p:sp>
          <p:nvSpPr>
            <p:cNvPr id="30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51" name="Group 8"/>
          <p:cNvGrpSpPr/>
          <p:nvPr/>
        </p:nvGrpSpPr>
        <p:grpSpPr>
          <a:xfrm>
            <a:off x="4441712" y="3652081"/>
            <a:ext cx="3048001" cy="5405043"/>
            <a:chOff x="0" y="0"/>
            <a:chExt cx="4064001" cy="7206722"/>
          </a:xfrm>
        </p:grpSpPr>
        <p:sp>
          <p:nvSpPr>
            <p:cNvPr id="52" name="TextBox 9"/>
            <p:cNvSpPr txBox="1"/>
            <p:nvPr/>
          </p:nvSpPr>
          <p:spPr>
            <a:xfrm>
              <a:off x="1" y="1666745"/>
              <a:ext cx="4064000" cy="55399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fontAlgn="t"/>
              <a:r>
                <a:rPr lang="ru-RU" dirty="0">
                  <a:solidFill>
                    <a:srgbClr val="0000FF"/>
                  </a:solidFill>
                  <a:latin typeface="Times New Roman"/>
                  <a:cs typeface="Times New Roman"/>
                </a:rPr>
                <a:t>• </a:t>
              </a:r>
              <a:r>
                <a:rPr lang="ru-RU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 </a:t>
              </a:r>
              <a:r>
                <a:rPr lang="ru-RU" dirty="0">
                  <a:solidFill>
                    <a:srgbClr val="0000FF"/>
                  </a:solidFill>
                </a:rPr>
                <a:t>в</a:t>
              </a:r>
              <a:r>
                <a:rPr lang="ru-RU" dirty="0" smtClean="0">
                  <a:solidFill>
                    <a:srgbClr val="0000FF"/>
                  </a:solidFill>
                </a:rPr>
                <a:t>несение </a:t>
              </a:r>
              <a:r>
                <a:rPr lang="ru-RU" dirty="0">
                  <a:solidFill>
                    <a:srgbClr val="0000FF"/>
                  </a:solidFill>
                </a:rPr>
                <a:t>проекта бюджета в Совет </a:t>
              </a:r>
              <a:r>
                <a:rPr lang="ru-RU" dirty="0" smtClean="0">
                  <a:solidFill>
                    <a:srgbClr val="0000FF"/>
                  </a:solidFill>
                </a:rPr>
                <a:t>города;</a:t>
              </a:r>
            </a:p>
            <a:p>
              <a:pPr fontAlgn="t"/>
              <a:r>
                <a:rPr lang="ru-RU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• </a:t>
              </a:r>
              <a:r>
                <a:rPr lang="ru-RU" dirty="0">
                  <a:solidFill>
                    <a:srgbClr val="0000FF"/>
                  </a:solidFill>
                </a:rPr>
                <a:t>п</a:t>
              </a:r>
              <a:r>
                <a:rPr lang="ru-RU" dirty="0" smtClean="0">
                  <a:solidFill>
                    <a:srgbClr val="0000FF"/>
                  </a:solidFill>
                </a:rPr>
                <a:t>убличные </a:t>
              </a:r>
              <a:r>
                <a:rPr lang="ru-RU" dirty="0">
                  <a:solidFill>
                    <a:srgbClr val="0000FF"/>
                  </a:solidFill>
                </a:rPr>
                <a:t>слушания по проекту </a:t>
              </a:r>
              <a:r>
                <a:rPr lang="ru-RU" dirty="0" smtClean="0">
                  <a:solidFill>
                    <a:srgbClr val="0000FF"/>
                  </a:solidFill>
                </a:rPr>
                <a:t>бюджета;</a:t>
              </a:r>
            </a:p>
            <a:p>
              <a:pPr fontAlgn="t"/>
              <a:r>
                <a:rPr lang="ru-RU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• </a:t>
              </a:r>
              <a:r>
                <a:rPr lang="ru-RU" dirty="0">
                  <a:solidFill>
                    <a:srgbClr val="0000FF"/>
                  </a:solidFill>
                </a:rPr>
                <a:t>п</a:t>
              </a:r>
              <a:r>
                <a:rPr lang="ru-RU" dirty="0" smtClean="0">
                  <a:solidFill>
                    <a:srgbClr val="0000FF"/>
                  </a:solidFill>
                </a:rPr>
                <a:t>одготовка </a:t>
              </a:r>
              <a:r>
                <a:rPr lang="ru-RU" dirty="0">
                  <a:solidFill>
                    <a:srgbClr val="0000FF"/>
                  </a:solidFill>
                </a:rPr>
                <a:t>контрольно-счетным органом заключения на проект </a:t>
              </a:r>
              <a:r>
                <a:rPr lang="ru-RU" dirty="0" smtClean="0">
                  <a:solidFill>
                    <a:srgbClr val="0000FF"/>
                  </a:solidFill>
                </a:rPr>
                <a:t>бюджета;</a:t>
              </a:r>
            </a:p>
            <a:p>
              <a:pPr fontAlgn="t"/>
              <a:r>
                <a:rPr lang="ru-RU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• </a:t>
              </a:r>
              <a:r>
                <a:rPr lang="ru-RU" dirty="0">
                  <a:solidFill>
                    <a:srgbClr val="0000FF"/>
                  </a:solidFill>
                </a:rPr>
                <a:t>р</a:t>
              </a:r>
              <a:r>
                <a:rPr lang="ru-RU" dirty="0" smtClean="0">
                  <a:solidFill>
                    <a:srgbClr val="0000FF"/>
                  </a:solidFill>
                </a:rPr>
                <a:t>ассмотрение </a:t>
              </a:r>
              <a:r>
                <a:rPr lang="ru-RU" dirty="0">
                  <a:solidFill>
                    <a:srgbClr val="0000FF"/>
                  </a:solidFill>
                </a:rPr>
                <a:t>проекта бюджета постоянными комиссиями </a:t>
              </a:r>
              <a:r>
                <a:rPr lang="ru-RU" dirty="0" smtClean="0">
                  <a:solidFill>
                    <a:srgbClr val="0000FF"/>
                  </a:solidFill>
                </a:rPr>
                <a:t>Совета города; </a:t>
              </a:r>
            </a:p>
            <a:p>
              <a:pPr fontAlgn="t"/>
              <a:r>
                <a:rPr lang="ru-RU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• </a:t>
              </a:r>
              <a:r>
                <a:rPr lang="ru-RU" dirty="0">
                  <a:solidFill>
                    <a:srgbClr val="0000FF"/>
                  </a:solidFill>
                </a:rPr>
                <a:t>С</a:t>
              </a:r>
              <a:r>
                <a:rPr lang="ru-RU" dirty="0" smtClean="0">
                  <a:solidFill>
                    <a:srgbClr val="0000FF"/>
                  </a:solidFill>
                </a:rPr>
                <a:t>овет города утверждает бюджет.</a:t>
              </a:r>
              <a:endParaRPr lang="ru-RU" dirty="0">
                <a:solidFill>
                  <a:srgbClr val="0000FF"/>
                </a:solidFill>
              </a:endParaRPr>
            </a:p>
            <a:p>
              <a:endParaRPr lang="ru-RU" dirty="0" smtClean="0">
                <a:hlinkClick r:id="rId3"/>
              </a:endParaRPr>
            </a:p>
            <a:p>
              <a:endParaRPr lang="ru-RU" dirty="0">
                <a:hlinkClick r:id="rId4"/>
              </a:endParaRPr>
            </a:p>
            <a:p>
              <a:endParaRPr lang="ru-RU" dirty="0">
                <a:solidFill>
                  <a:srgbClr val="0000FF"/>
                </a:solidFill>
              </a:endParaRPr>
            </a:p>
          </p:txBody>
        </p:sp>
        <p:sp>
          <p:nvSpPr>
            <p:cNvPr id="53" name="TextBox 10"/>
            <p:cNvSpPr txBox="1"/>
            <p:nvPr/>
          </p:nvSpPr>
          <p:spPr>
            <a:xfrm>
              <a:off x="0" y="0"/>
              <a:ext cx="3251200" cy="13542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ru-RU" sz="2200" dirty="0" smtClean="0">
                  <a:solidFill>
                    <a:srgbClr val="1B1B1B"/>
                  </a:solidFill>
                  <a:latin typeface="IBM Plex Sans Bold"/>
                </a:rPr>
                <a:t>рассмотрение и утверждение бюджета</a:t>
              </a:r>
              <a:endParaRPr lang="en-US" sz="2200" dirty="0">
                <a:solidFill>
                  <a:srgbClr val="1B1B1B"/>
                </a:solidFill>
                <a:latin typeface="IBM Plex Sans Bold"/>
              </a:endParaRPr>
            </a:p>
          </p:txBody>
        </p:sp>
      </p:grpSp>
      <p:grpSp>
        <p:nvGrpSpPr>
          <p:cNvPr id="54" name="Group 8"/>
          <p:cNvGrpSpPr/>
          <p:nvPr/>
        </p:nvGrpSpPr>
        <p:grpSpPr>
          <a:xfrm>
            <a:off x="8139900" y="4438324"/>
            <a:ext cx="3048001" cy="4064802"/>
            <a:chOff x="0" y="0"/>
            <a:chExt cx="4064001" cy="5419734"/>
          </a:xfrm>
        </p:grpSpPr>
        <p:sp>
          <p:nvSpPr>
            <p:cNvPr id="55" name="TextBox 9"/>
            <p:cNvSpPr txBox="1"/>
            <p:nvPr/>
          </p:nvSpPr>
          <p:spPr>
            <a:xfrm>
              <a:off x="1" y="1357085"/>
              <a:ext cx="4064000" cy="40626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fontAlgn="t"/>
              <a:r>
                <a:rPr lang="ru-RU" dirty="0">
                  <a:solidFill>
                    <a:srgbClr val="0000FF"/>
                  </a:solidFill>
                  <a:latin typeface="Times New Roman"/>
                  <a:cs typeface="Times New Roman"/>
                </a:rPr>
                <a:t>• </a:t>
              </a:r>
              <a:r>
                <a:rPr lang="ru-RU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 </a:t>
              </a:r>
              <a:r>
                <a:rPr lang="ru-RU" dirty="0">
                  <a:solidFill>
                    <a:srgbClr val="0000FF"/>
                  </a:solidFill>
                </a:rPr>
                <a:t>з</a:t>
              </a:r>
              <a:r>
                <a:rPr lang="ru-RU" dirty="0" smtClean="0">
                  <a:solidFill>
                    <a:srgbClr val="0000FF"/>
                  </a:solidFill>
                </a:rPr>
                <a:t>аключение </a:t>
              </a:r>
              <a:r>
                <a:rPr lang="ru-RU" dirty="0">
                  <a:solidFill>
                    <a:srgbClr val="0000FF"/>
                  </a:solidFill>
                </a:rPr>
                <a:t>контрактов, </a:t>
              </a:r>
              <a:r>
                <a:rPr lang="ru-RU" dirty="0" smtClean="0">
                  <a:solidFill>
                    <a:srgbClr val="0000FF"/>
                  </a:solidFill>
                </a:rPr>
                <a:t>договоров;</a:t>
              </a:r>
            </a:p>
            <a:p>
              <a:pPr fontAlgn="t"/>
              <a:r>
                <a:rPr lang="ru-RU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• </a:t>
              </a:r>
              <a:r>
                <a:rPr lang="ru-RU" dirty="0">
                  <a:solidFill>
                    <a:srgbClr val="0000FF"/>
                  </a:solidFill>
                </a:rPr>
                <a:t>о</a:t>
              </a:r>
              <a:r>
                <a:rPr lang="ru-RU" dirty="0" smtClean="0">
                  <a:solidFill>
                    <a:srgbClr val="0000FF"/>
                  </a:solidFill>
                </a:rPr>
                <a:t>плата </a:t>
              </a:r>
              <a:r>
                <a:rPr lang="ru-RU" dirty="0">
                  <a:solidFill>
                    <a:srgbClr val="0000FF"/>
                  </a:solidFill>
                </a:rPr>
                <a:t>социально-значимых и других первоочередных выплат (оплата труда, налоги, судебные решения, муниципальные задания, муниципальный долг и т.п</a:t>
              </a:r>
              <a:r>
                <a:rPr lang="ru-RU" dirty="0" smtClean="0">
                  <a:solidFill>
                    <a:srgbClr val="0000FF"/>
                  </a:solidFill>
                </a:rPr>
                <a:t>.);</a:t>
              </a:r>
            </a:p>
            <a:p>
              <a:pPr fontAlgn="t"/>
              <a:r>
                <a:rPr lang="ru-RU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• </a:t>
              </a:r>
              <a:r>
                <a:rPr lang="ru-RU" dirty="0" smtClean="0">
                  <a:solidFill>
                    <a:srgbClr val="0000FF"/>
                  </a:solidFill>
                </a:rPr>
                <a:t>оплата </a:t>
              </a:r>
              <a:r>
                <a:rPr lang="ru-RU" dirty="0">
                  <a:solidFill>
                    <a:srgbClr val="0000FF"/>
                  </a:solidFill>
                </a:rPr>
                <a:t>прочих </a:t>
              </a:r>
              <a:r>
                <a:rPr lang="ru-RU" dirty="0" smtClean="0">
                  <a:solidFill>
                    <a:srgbClr val="0000FF"/>
                  </a:solidFill>
                </a:rPr>
                <a:t>расходов.</a:t>
              </a:r>
              <a:endParaRPr lang="ru-RU" dirty="0">
                <a:solidFill>
                  <a:srgbClr val="0000FF"/>
                </a:solidFill>
              </a:endParaRPr>
            </a:p>
            <a:p>
              <a:endParaRPr lang="ru-RU" dirty="0"/>
            </a:p>
            <a:p>
              <a:endParaRPr lang="ru-RU" dirty="0">
                <a:solidFill>
                  <a:srgbClr val="0000FF"/>
                </a:solidFill>
              </a:endParaRPr>
            </a:p>
          </p:txBody>
        </p:sp>
        <p:sp>
          <p:nvSpPr>
            <p:cNvPr id="56" name="TextBox 10"/>
            <p:cNvSpPr txBox="1"/>
            <p:nvPr/>
          </p:nvSpPr>
          <p:spPr>
            <a:xfrm>
              <a:off x="0" y="0"/>
              <a:ext cx="3251200" cy="9028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ru-RU" sz="2200" dirty="0" smtClean="0">
                  <a:solidFill>
                    <a:srgbClr val="1B1B1B"/>
                  </a:solidFill>
                  <a:latin typeface="IBM Plex Sans Bold"/>
                </a:rPr>
                <a:t>исполнение бюджета</a:t>
              </a:r>
              <a:endParaRPr lang="en-US" sz="2200" dirty="0">
                <a:solidFill>
                  <a:srgbClr val="1B1B1B"/>
                </a:solidFill>
                <a:latin typeface="IBM Plex Sans Bold"/>
              </a:endParaRPr>
            </a:p>
          </p:txBody>
        </p:sp>
      </p:grpSp>
      <p:grpSp>
        <p:nvGrpSpPr>
          <p:cNvPr id="57" name="Group 8"/>
          <p:cNvGrpSpPr/>
          <p:nvPr/>
        </p:nvGrpSpPr>
        <p:grpSpPr>
          <a:xfrm>
            <a:off x="11550424" y="3652081"/>
            <a:ext cx="3048001" cy="3416320"/>
            <a:chOff x="0" y="0"/>
            <a:chExt cx="4064001" cy="4555092"/>
          </a:xfrm>
        </p:grpSpPr>
        <p:sp>
          <p:nvSpPr>
            <p:cNvPr id="58" name="TextBox 9"/>
            <p:cNvSpPr txBox="1"/>
            <p:nvPr/>
          </p:nvSpPr>
          <p:spPr>
            <a:xfrm>
              <a:off x="1" y="1231106"/>
              <a:ext cx="4064000" cy="33239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ru-RU" dirty="0" smtClean="0">
                  <a:solidFill>
                    <a:srgbClr val="0000FF"/>
                  </a:solidFill>
                  <a:cs typeface="Times New Roman"/>
                </a:rPr>
                <a:t>• </a:t>
              </a:r>
              <a:r>
                <a:rPr lang="ru-RU" dirty="0" smtClean="0">
                  <a:solidFill>
                    <a:srgbClr val="0000FF"/>
                  </a:solidFill>
                </a:rPr>
                <a:t>проведение плановых (внеплановых) </a:t>
              </a:r>
              <a:r>
                <a:rPr lang="ru-RU" dirty="0">
                  <a:solidFill>
                    <a:srgbClr val="0000FF"/>
                  </a:solidFill>
                </a:rPr>
                <a:t>контрольных </a:t>
              </a:r>
              <a:r>
                <a:rPr lang="ru-RU" dirty="0" smtClean="0">
                  <a:solidFill>
                    <a:srgbClr val="0000FF"/>
                  </a:solidFill>
                </a:rPr>
                <a:t>мероприятий;</a:t>
              </a:r>
            </a:p>
            <a:p>
              <a:r>
                <a:rPr lang="ru-RU" dirty="0">
                  <a:solidFill>
                    <a:srgbClr val="0000FF"/>
                  </a:solidFill>
                  <a:cs typeface="Times New Roman"/>
                </a:rPr>
                <a:t>• </a:t>
              </a:r>
              <a:r>
                <a:rPr lang="ru-RU" dirty="0" smtClean="0">
                  <a:solidFill>
                    <a:srgbClr val="0000FF"/>
                  </a:solidFill>
                  <a:cs typeface="Times New Roman"/>
                </a:rPr>
                <a:t>проведение </a:t>
              </a:r>
              <a:r>
                <a:rPr lang="ru-RU" dirty="0">
                  <a:solidFill>
                    <a:srgbClr val="0000FF"/>
                  </a:solidFill>
                  <a:cs typeface="Times New Roman"/>
                </a:rPr>
                <a:t>мероприятий внутреннего финансового </a:t>
              </a:r>
              <a:r>
                <a:rPr lang="ru-RU" dirty="0" smtClean="0">
                  <a:solidFill>
                    <a:srgbClr val="0000FF"/>
                  </a:solidFill>
                  <a:cs typeface="Times New Roman"/>
                </a:rPr>
                <a:t>аудита. </a:t>
              </a:r>
              <a:endParaRPr lang="ru-RU" dirty="0" smtClean="0">
                <a:solidFill>
                  <a:srgbClr val="0000FF"/>
                </a:solidFill>
              </a:endParaRPr>
            </a:p>
            <a:p>
              <a:endParaRPr lang="ru-RU" dirty="0" smtClean="0">
                <a:solidFill>
                  <a:srgbClr val="0000FF"/>
                </a:solidFill>
              </a:endParaRPr>
            </a:p>
            <a:p>
              <a:endParaRPr lang="ru-RU" dirty="0"/>
            </a:p>
            <a:p>
              <a:endParaRPr lang="ru-RU" dirty="0">
                <a:solidFill>
                  <a:srgbClr val="0000FF"/>
                </a:solidFill>
              </a:endParaRPr>
            </a:p>
          </p:txBody>
        </p:sp>
        <p:sp>
          <p:nvSpPr>
            <p:cNvPr id="59" name="TextBox 10"/>
            <p:cNvSpPr txBox="1"/>
            <p:nvPr/>
          </p:nvSpPr>
          <p:spPr>
            <a:xfrm>
              <a:off x="0" y="0"/>
              <a:ext cx="3251200" cy="9028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ru-RU" sz="2200" dirty="0" smtClean="0">
                  <a:solidFill>
                    <a:srgbClr val="1B1B1B"/>
                  </a:solidFill>
                  <a:latin typeface="IBM Plex Sans Bold"/>
                </a:rPr>
                <a:t>финансовый контроль</a:t>
              </a:r>
              <a:endParaRPr lang="en-US" sz="2200" dirty="0">
                <a:solidFill>
                  <a:srgbClr val="1B1B1B"/>
                </a:solidFill>
                <a:latin typeface="IBM Plex Sans Bold"/>
              </a:endParaRPr>
            </a:p>
          </p:txBody>
        </p:sp>
      </p:grpSp>
      <p:grpSp>
        <p:nvGrpSpPr>
          <p:cNvPr id="60" name="Group 8"/>
          <p:cNvGrpSpPr/>
          <p:nvPr/>
        </p:nvGrpSpPr>
        <p:grpSpPr>
          <a:xfrm>
            <a:off x="14738916" y="4438324"/>
            <a:ext cx="3308212" cy="5642758"/>
            <a:chOff x="-109147" y="0"/>
            <a:chExt cx="4064000" cy="7523674"/>
          </a:xfrm>
        </p:grpSpPr>
        <p:sp>
          <p:nvSpPr>
            <p:cNvPr id="61" name="TextBox 9"/>
            <p:cNvSpPr txBox="1"/>
            <p:nvPr/>
          </p:nvSpPr>
          <p:spPr>
            <a:xfrm>
              <a:off x="-109147" y="1245034"/>
              <a:ext cx="4064000" cy="62786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fontAlgn="t"/>
              <a:r>
                <a:rPr lang="ru-RU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• </a:t>
              </a:r>
              <a:r>
                <a:rPr lang="ru-RU" dirty="0">
                  <a:solidFill>
                    <a:srgbClr val="0000FF"/>
                  </a:solidFill>
                </a:rPr>
                <a:t>с</a:t>
              </a:r>
              <a:r>
                <a:rPr lang="ru-RU" dirty="0" smtClean="0">
                  <a:solidFill>
                    <a:srgbClr val="0000FF"/>
                  </a:solidFill>
                </a:rPr>
                <a:t>оставление </a:t>
              </a:r>
              <a:r>
                <a:rPr lang="ru-RU" dirty="0">
                  <a:solidFill>
                    <a:srgbClr val="0000FF"/>
                  </a:solidFill>
                </a:rPr>
                <a:t>отчетности об исполнении </a:t>
              </a:r>
              <a:r>
                <a:rPr lang="ru-RU" dirty="0" smtClean="0">
                  <a:solidFill>
                    <a:srgbClr val="0000FF"/>
                  </a:solidFill>
                </a:rPr>
                <a:t>бюджета;</a:t>
              </a:r>
              <a:endParaRPr lang="ru-RU" dirty="0">
                <a:solidFill>
                  <a:srgbClr val="0000FF"/>
                </a:solidFill>
              </a:endParaRPr>
            </a:p>
            <a:p>
              <a:pPr fontAlgn="t"/>
              <a:r>
                <a:rPr lang="ru-RU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• </a:t>
              </a:r>
              <a:r>
                <a:rPr lang="ru-RU" dirty="0">
                  <a:solidFill>
                    <a:srgbClr val="0000FF"/>
                  </a:solidFill>
                </a:rPr>
                <a:t>ф</a:t>
              </a:r>
              <a:r>
                <a:rPr lang="ru-RU" dirty="0" smtClean="0">
                  <a:solidFill>
                    <a:srgbClr val="0000FF"/>
                  </a:solidFill>
                </a:rPr>
                <a:t>ормирование </a:t>
              </a:r>
              <a:r>
                <a:rPr lang="ru-RU" dirty="0">
                  <a:solidFill>
                    <a:srgbClr val="0000FF"/>
                  </a:solidFill>
                </a:rPr>
                <a:t>проекта отчета об исполнении </a:t>
              </a:r>
              <a:r>
                <a:rPr lang="ru-RU" dirty="0" smtClean="0">
                  <a:solidFill>
                    <a:srgbClr val="0000FF"/>
                  </a:solidFill>
                </a:rPr>
                <a:t>бюджета;</a:t>
              </a:r>
              <a:endParaRPr lang="ru-RU" dirty="0">
                <a:solidFill>
                  <a:srgbClr val="0000FF"/>
                </a:solidFill>
              </a:endParaRPr>
            </a:p>
            <a:p>
              <a:pPr fontAlgn="t"/>
              <a:r>
                <a:rPr lang="ru-RU" dirty="0">
                  <a:solidFill>
                    <a:srgbClr val="0000FF"/>
                  </a:solidFill>
                  <a:latin typeface="Times New Roman"/>
                  <a:cs typeface="Times New Roman"/>
                </a:rPr>
                <a:t>• </a:t>
              </a:r>
              <a:r>
                <a:rPr lang="ru-RU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 </a:t>
              </a:r>
              <a:r>
                <a:rPr lang="ru-RU" dirty="0">
                  <a:solidFill>
                    <a:srgbClr val="0000FF"/>
                  </a:solidFill>
                </a:rPr>
                <a:t>п</a:t>
              </a:r>
              <a:r>
                <a:rPr lang="ru-RU" dirty="0" smtClean="0">
                  <a:solidFill>
                    <a:srgbClr val="0000FF"/>
                  </a:solidFill>
                </a:rPr>
                <a:t>одготовка </a:t>
              </a:r>
              <a:r>
                <a:rPr lang="ru-RU" dirty="0">
                  <a:solidFill>
                    <a:srgbClr val="0000FF"/>
                  </a:solidFill>
                </a:rPr>
                <a:t>контрольно-счетным органом заключения на проект отчета об исполнении </a:t>
              </a:r>
              <a:r>
                <a:rPr lang="ru-RU" dirty="0" smtClean="0">
                  <a:solidFill>
                    <a:srgbClr val="0000FF"/>
                  </a:solidFill>
                </a:rPr>
                <a:t>бюджета;</a:t>
              </a:r>
              <a:endParaRPr lang="ru-RU" dirty="0">
                <a:solidFill>
                  <a:srgbClr val="0000FF"/>
                </a:solidFill>
              </a:endParaRPr>
            </a:p>
            <a:p>
              <a:pPr fontAlgn="t"/>
              <a:r>
                <a:rPr lang="ru-RU" dirty="0">
                  <a:solidFill>
                    <a:srgbClr val="0000FF"/>
                  </a:solidFill>
                  <a:latin typeface="Times New Roman"/>
                  <a:cs typeface="Times New Roman"/>
                </a:rPr>
                <a:t>• </a:t>
              </a:r>
              <a:r>
                <a:rPr lang="ru-RU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 </a:t>
              </a:r>
              <a:r>
                <a:rPr lang="ru-RU" dirty="0">
                  <a:solidFill>
                    <a:srgbClr val="0000FF"/>
                  </a:solidFill>
                </a:rPr>
                <a:t>в</a:t>
              </a:r>
              <a:r>
                <a:rPr lang="ru-RU" dirty="0" smtClean="0">
                  <a:solidFill>
                    <a:srgbClr val="0000FF"/>
                  </a:solidFill>
                </a:rPr>
                <a:t>несение </a:t>
              </a:r>
              <a:r>
                <a:rPr lang="ru-RU" dirty="0">
                  <a:solidFill>
                    <a:srgbClr val="0000FF"/>
                  </a:solidFill>
                </a:rPr>
                <a:t>проекта отчета об исполнении бюджета на рассмотрение в Совет </a:t>
              </a:r>
              <a:r>
                <a:rPr lang="ru-RU" dirty="0" smtClean="0">
                  <a:solidFill>
                    <a:srgbClr val="0000FF"/>
                  </a:solidFill>
                </a:rPr>
                <a:t>города;</a:t>
              </a:r>
              <a:endParaRPr lang="ru-RU" dirty="0">
                <a:solidFill>
                  <a:srgbClr val="0000FF"/>
                </a:solidFill>
              </a:endParaRPr>
            </a:p>
            <a:p>
              <a:pPr fontAlgn="t"/>
              <a:r>
                <a:rPr lang="ru-RU" dirty="0">
                  <a:solidFill>
                    <a:srgbClr val="0000FF"/>
                  </a:solidFill>
                  <a:latin typeface="Times New Roman"/>
                  <a:cs typeface="Times New Roman"/>
                </a:rPr>
                <a:t>• </a:t>
              </a:r>
              <a:r>
                <a:rPr lang="ru-RU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 </a:t>
              </a:r>
              <a:r>
                <a:rPr lang="ru-RU" dirty="0">
                  <a:solidFill>
                    <a:srgbClr val="0000FF"/>
                  </a:solidFill>
                </a:rPr>
                <a:t>п</a:t>
              </a:r>
              <a:r>
                <a:rPr lang="ru-RU" dirty="0" smtClean="0">
                  <a:solidFill>
                    <a:srgbClr val="0000FF"/>
                  </a:solidFill>
                </a:rPr>
                <a:t>убличные </a:t>
              </a:r>
              <a:r>
                <a:rPr lang="ru-RU" dirty="0">
                  <a:solidFill>
                    <a:srgbClr val="0000FF"/>
                  </a:solidFill>
                </a:rPr>
                <a:t>слушания на проект </a:t>
              </a:r>
              <a:r>
                <a:rPr lang="ru-RU" dirty="0" smtClean="0">
                  <a:solidFill>
                    <a:srgbClr val="0000FF"/>
                  </a:solidFill>
                </a:rPr>
                <a:t>отчета </a:t>
              </a:r>
              <a:r>
                <a:rPr lang="ru-RU" dirty="0">
                  <a:solidFill>
                    <a:srgbClr val="0000FF"/>
                  </a:solidFill>
                </a:rPr>
                <a:t>об исполнении  </a:t>
              </a:r>
              <a:r>
                <a:rPr lang="ru-RU" dirty="0" smtClean="0">
                  <a:solidFill>
                    <a:srgbClr val="0000FF"/>
                  </a:solidFill>
                </a:rPr>
                <a:t>бюджета;</a:t>
              </a:r>
              <a:endParaRPr lang="ru-RU" dirty="0">
                <a:solidFill>
                  <a:srgbClr val="0000FF"/>
                </a:solidFill>
              </a:endParaRPr>
            </a:p>
            <a:p>
              <a:pPr fontAlgn="t"/>
              <a:r>
                <a:rPr lang="ru-RU" dirty="0">
                  <a:solidFill>
                    <a:srgbClr val="0000FF"/>
                  </a:solidFill>
                  <a:latin typeface="Times New Roman"/>
                  <a:cs typeface="Times New Roman"/>
                </a:rPr>
                <a:t>• </a:t>
              </a:r>
              <a:r>
                <a:rPr lang="ru-RU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 </a:t>
              </a:r>
              <a:r>
                <a:rPr lang="ru-RU" dirty="0" smtClean="0">
                  <a:solidFill>
                    <a:srgbClr val="0000FF"/>
                  </a:solidFill>
                </a:rPr>
                <a:t>Совет города утверждает </a:t>
              </a:r>
              <a:r>
                <a:rPr lang="ru-RU" dirty="0">
                  <a:solidFill>
                    <a:srgbClr val="0000FF"/>
                  </a:solidFill>
                </a:rPr>
                <a:t>отчет об исполнении </a:t>
              </a:r>
              <a:r>
                <a:rPr lang="ru-RU" dirty="0" smtClean="0">
                  <a:solidFill>
                    <a:srgbClr val="0000FF"/>
                  </a:solidFill>
                </a:rPr>
                <a:t>бюджета.</a:t>
              </a:r>
              <a:endParaRPr lang="ru-RU" dirty="0">
                <a:solidFill>
                  <a:srgbClr val="0000FF"/>
                </a:solidFill>
              </a:endParaRPr>
            </a:p>
            <a:p>
              <a:endParaRPr lang="ru-RU" dirty="0"/>
            </a:p>
            <a:p>
              <a:endParaRPr lang="ru-RU" dirty="0">
                <a:solidFill>
                  <a:srgbClr val="0000FF"/>
                </a:solidFill>
              </a:endParaRPr>
            </a:p>
          </p:txBody>
        </p:sp>
        <p:sp>
          <p:nvSpPr>
            <p:cNvPr id="62" name="TextBox 10"/>
            <p:cNvSpPr txBox="1"/>
            <p:nvPr/>
          </p:nvSpPr>
          <p:spPr>
            <a:xfrm>
              <a:off x="-1" y="0"/>
              <a:ext cx="3954854" cy="9028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ru-RU" sz="2200" dirty="0">
                  <a:solidFill>
                    <a:srgbClr val="1B1B1B"/>
                  </a:solidFill>
                  <a:latin typeface="IBM Plex Sans Bold"/>
                </a:rPr>
                <a:t>составление бюджетной отчетности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047" y="3005691"/>
            <a:ext cx="725487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506" y="2482809"/>
            <a:ext cx="85407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734" y="3055120"/>
            <a:ext cx="950913" cy="86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Рисунок 67">
            <a:extLst>
              <a:ext uri="{FF2B5EF4-FFF2-40B4-BE49-F238E27FC236}">
                <a16:creationId xmlns="" xmlns:a16="http://schemas.microsoft.com/office/drawing/2014/main" id="{4C779F3B-E5F6-4639-A2E7-0F457B84363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08" t="78942" r="29154" b="6713"/>
          <a:stretch/>
        </p:blipFill>
        <p:spPr>
          <a:xfrm>
            <a:off x="0" y="8524832"/>
            <a:ext cx="18258084" cy="1739990"/>
          </a:xfrm>
          <a:prstGeom prst="rect">
            <a:avLst/>
          </a:prstGeom>
        </p:spPr>
      </p:pic>
      <p:pic>
        <p:nvPicPr>
          <p:cNvPr id="69" name="Picture 22" descr="La Seguridad De La Computación En La Nube, Computación En La Nube,  Seguridad imagen png - imagen transparente descarga gratuita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9" t="3175" r="20846" b="5472"/>
          <a:stretch/>
        </p:blipFill>
        <p:spPr bwMode="auto">
          <a:xfrm>
            <a:off x="11590852" y="2564859"/>
            <a:ext cx="899239" cy="88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5" descr="C:\Users\Kryukova-TB\Desktop\bel-char2-6.pn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6388" y="3055120"/>
            <a:ext cx="907120" cy="90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6146500" y="989851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400" b="1" smtClean="0">
                <a:solidFill>
                  <a:schemeClr val="tx1"/>
                </a:solidFill>
              </a:rPr>
              <a:pPr/>
              <a:t>11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335000" y="0"/>
            <a:ext cx="49495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i="1" dirty="0" smtClean="0"/>
              <a:t>Проект отчета об исполнении бюджета МО ГО «Сыктывкар» за 2022 год</a:t>
            </a:r>
          </a:p>
          <a:p>
            <a:pPr algn="r"/>
            <a:r>
              <a:rPr lang="ru-RU" sz="1100" i="1" dirty="0" smtClean="0"/>
              <a:t>Департамент финансов администрации МО ГО «Сыктывкар»</a:t>
            </a:r>
            <a:endParaRPr lang="ru-RU" sz="1100" i="1" dirty="0"/>
          </a:p>
        </p:txBody>
      </p:sp>
    </p:spTree>
    <p:extLst>
      <p:ext uri="{BB962C8B-B14F-4D97-AF65-F5344CB8AC3E}">
        <p14:creationId xmlns:p14="http://schemas.microsoft.com/office/powerpoint/2010/main" val="219585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816" y="1028700"/>
            <a:ext cx="18288000" cy="8229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sp>
      <p:sp>
        <p:nvSpPr>
          <p:cNvPr id="7" name="TextBox 5"/>
          <p:cNvSpPr txBox="1"/>
          <p:nvPr/>
        </p:nvSpPr>
        <p:spPr>
          <a:xfrm>
            <a:off x="-12192" y="255723"/>
            <a:ext cx="13449300" cy="450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0000" lvl="0" indent="0" algn="l">
              <a:lnSpc>
                <a:spcPts val="3380"/>
              </a:lnSpc>
              <a:spcBef>
                <a:spcPct val="0"/>
              </a:spcBef>
            </a:pPr>
            <a:r>
              <a:rPr lang="ru-RU" sz="3800" b="1" u="sng" dirty="0" smtClean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/>
              </a:rPr>
              <a:t>Оздоровление муниципальных финансов за 2022 год</a:t>
            </a:r>
            <a:endParaRPr lang="en-US" sz="3800" b="1" u="sng" dirty="0">
              <a:solidFill>
                <a:srgbClr val="1B1B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BM Plex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904" y="1024128"/>
            <a:ext cx="14407896" cy="846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dirty="0" smtClean="0">
                <a:latin typeface="IBM Plex Sans" panose="020B0604020202020204" charset="0"/>
              </a:rPr>
              <a:t>Доходы</a:t>
            </a:r>
          </a:p>
          <a:p>
            <a:pPr algn="just"/>
            <a:r>
              <a:rPr lang="ru-RU" sz="2000" b="1" dirty="0" smtClean="0">
                <a:solidFill>
                  <a:srgbClr val="0000FF"/>
                </a:solidFill>
              </a:rPr>
              <a:t>81,3 % </a:t>
            </a:r>
            <a:r>
              <a:rPr lang="ru-RU" sz="2000" dirty="0" smtClean="0"/>
              <a:t>исполнение мероприятий, </a:t>
            </a:r>
            <a:r>
              <a:rPr lang="ru-RU" sz="2000" dirty="0"/>
              <a:t>утвержденных </a:t>
            </a:r>
            <a:r>
              <a:rPr lang="ru-RU" sz="2000" dirty="0" smtClean="0"/>
              <a:t>Планом. В результате:</a:t>
            </a:r>
          </a:p>
          <a:p>
            <a:pPr algn="just"/>
            <a:r>
              <a:rPr lang="ru-RU" sz="2000" dirty="0" smtClean="0">
                <a:solidFill>
                  <a:srgbClr val="0000FF"/>
                </a:solidFill>
              </a:rPr>
              <a:t>- задолженность </a:t>
            </a:r>
            <a:r>
              <a:rPr lang="ru-RU" sz="2000" dirty="0">
                <a:solidFill>
                  <a:srgbClr val="0000FF"/>
                </a:solidFill>
              </a:rPr>
              <a:t>по неналоговым доходам на 01.01.2023 составила 362,6 </a:t>
            </a:r>
            <a:r>
              <a:rPr lang="ru-RU" sz="2000" dirty="0" smtClean="0">
                <a:solidFill>
                  <a:srgbClr val="0000FF"/>
                </a:solidFill>
              </a:rPr>
              <a:t>млн. руб. </a:t>
            </a:r>
            <a:r>
              <a:rPr lang="ru-RU" sz="2000" dirty="0">
                <a:solidFill>
                  <a:srgbClr val="0000FF"/>
                </a:solidFill>
              </a:rPr>
              <a:t>По сравнению с началом года задолженность уменьшилась на 30,3 </a:t>
            </a:r>
            <a:r>
              <a:rPr lang="ru-RU" sz="2000" dirty="0" smtClean="0">
                <a:solidFill>
                  <a:srgbClr val="0000FF"/>
                </a:solidFill>
              </a:rPr>
              <a:t>млн. руб. </a:t>
            </a:r>
            <a:r>
              <a:rPr lang="ru-RU" sz="2000" dirty="0">
                <a:solidFill>
                  <a:srgbClr val="0000FF"/>
                </a:solidFill>
              </a:rPr>
              <a:t>(или на 7,7%);</a:t>
            </a:r>
          </a:p>
          <a:p>
            <a:pPr marL="285750" indent="-285750" algn="just">
              <a:buFontTx/>
              <a:buChar char="-"/>
            </a:pPr>
            <a:r>
              <a:rPr lang="ru-RU" sz="2000" dirty="0" smtClean="0">
                <a:solidFill>
                  <a:srgbClr val="0000FF"/>
                </a:solidFill>
              </a:rPr>
              <a:t>в </a:t>
            </a:r>
            <a:r>
              <a:rPr lang="ru-RU" sz="2000" dirty="0">
                <a:solidFill>
                  <a:srgbClr val="0000FF"/>
                </a:solidFill>
              </a:rPr>
              <a:t>бюджет МО ГО «Сыктывкар» поступили дивиденды хозяйственных обществ в размере 40,6 </a:t>
            </a:r>
            <a:r>
              <a:rPr lang="ru-RU" sz="2000" dirty="0" smtClean="0">
                <a:solidFill>
                  <a:srgbClr val="0000FF"/>
                </a:solidFill>
              </a:rPr>
              <a:t>млн. руб., перечислено</a:t>
            </a:r>
          </a:p>
          <a:p>
            <a:pPr algn="just"/>
            <a:r>
              <a:rPr lang="ru-RU" sz="2000" dirty="0" smtClean="0">
                <a:solidFill>
                  <a:srgbClr val="0000FF"/>
                </a:solidFill>
              </a:rPr>
              <a:t>в </a:t>
            </a:r>
            <a:r>
              <a:rPr lang="ru-RU" sz="2000" dirty="0">
                <a:solidFill>
                  <a:srgbClr val="0000FF"/>
                </a:solidFill>
              </a:rPr>
              <a:t>бюджет МО ГО «Сыктывкар» от части чистой прибыли 0,3 </a:t>
            </a:r>
            <a:r>
              <a:rPr lang="ru-RU" sz="2000" dirty="0" smtClean="0">
                <a:solidFill>
                  <a:srgbClr val="0000FF"/>
                </a:solidFill>
              </a:rPr>
              <a:t>млн. руб.</a:t>
            </a:r>
          </a:p>
          <a:p>
            <a:pPr algn="just"/>
            <a:endParaRPr lang="ru-RU" sz="2000" dirty="0" smtClean="0">
              <a:solidFill>
                <a:srgbClr val="0000FF"/>
              </a:solidFill>
            </a:endParaRPr>
          </a:p>
          <a:p>
            <a:pPr algn="just"/>
            <a:r>
              <a:rPr lang="ru-RU" sz="2200" b="1" dirty="0" smtClean="0">
                <a:latin typeface="IBM Plex Sans" panose="020B0604020202020204" charset="0"/>
              </a:rPr>
              <a:t>Расходы</a:t>
            </a:r>
          </a:p>
          <a:p>
            <a:pPr algn="just"/>
            <a:r>
              <a:rPr lang="ru-RU" sz="2000" b="1" dirty="0">
                <a:solidFill>
                  <a:srgbClr val="0000FF"/>
                </a:solidFill>
              </a:rPr>
              <a:t>90,6%</a:t>
            </a:r>
            <a:r>
              <a:rPr lang="ru-RU" sz="2000" dirty="0">
                <a:solidFill>
                  <a:srgbClr val="0000FF"/>
                </a:solidFill>
              </a:rPr>
              <a:t> </a:t>
            </a:r>
            <a:r>
              <a:rPr lang="ru-RU" sz="2000" dirty="0" smtClean="0"/>
              <a:t>исполнение мероприятий, утвержденных Планом. В результате:</a:t>
            </a:r>
          </a:p>
          <a:p>
            <a:pPr algn="just"/>
            <a:r>
              <a:rPr lang="ru-RU" sz="2000" dirty="0"/>
              <a:t> </a:t>
            </a:r>
            <a:r>
              <a:rPr lang="ru-RU" sz="2000" dirty="0" smtClean="0">
                <a:solidFill>
                  <a:srgbClr val="0000FF"/>
                </a:solidFill>
              </a:rPr>
              <a:t>- </a:t>
            </a:r>
            <a:r>
              <a:rPr lang="ru-RU" sz="2000" dirty="0">
                <a:solidFill>
                  <a:srgbClr val="0000FF"/>
                </a:solidFill>
              </a:rPr>
              <a:t>достигнуты значения целевых показателей заработной платы, установленные в планах мероприятий («дорожных картах») в отраслях социальной сферы, направленные на повышение эффективности образования, науки и </a:t>
            </a:r>
            <a:r>
              <a:rPr lang="ru-RU" sz="2000" dirty="0" smtClean="0">
                <a:solidFill>
                  <a:srgbClr val="0000FF"/>
                </a:solidFill>
              </a:rPr>
              <a:t>культуры</a:t>
            </a:r>
            <a:r>
              <a:rPr lang="ru-RU" sz="2000" dirty="0">
                <a:solidFill>
                  <a:srgbClr val="0000FF"/>
                </a:solidFill>
              </a:rPr>
              <a:t>;</a:t>
            </a:r>
          </a:p>
          <a:p>
            <a:pPr algn="just"/>
            <a:r>
              <a:rPr lang="ru-RU" sz="2000" dirty="0" smtClean="0">
                <a:solidFill>
                  <a:srgbClr val="0000FF"/>
                </a:solidFill>
              </a:rPr>
              <a:t>- заключено </a:t>
            </a:r>
            <a:r>
              <a:rPr lang="ru-RU" sz="2000" dirty="0">
                <a:solidFill>
                  <a:srgbClr val="0000FF"/>
                </a:solidFill>
              </a:rPr>
              <a:t>8 соглашений (дополнительных соглашений к действующим соглашениям) о социально-экономическом сотрудничестве с различными организациями, расположенными на территории МО ГО «Сыктывкар», привлечены средства физических и юридических лиц на реализацию мероприятий по формированию комфортной городской среды, на реализацию мероприятий в рамках проекта «Народный бюджет».</a:t>
            </a:r>
          </a:p>
          <a:p>
            <a:pPr algn="just"/>
            <a:r>
              <a:rPr lang="ru-RU" sz="2000" dirty="0" smtClean="0">
                <a:solidFill>
                  <a:srgbClr val="0000FF"/>
                </a:solidFill>
              </a:rPr>
              <a:t>- оптимизация </a:t>
            </a:r>
            <a:r>
              <a:rPr lang="ru-RU" sz="2000" dirty="0">
                <a:solidFill>
                  <a:srgbClr val="0000FF"/>
                </a:solidFill>
              </a:rPr>
              <a:t>расходов бюджета МО ГО «Сыктывкар» составила 39,1 </a:t>
            </a:r>
            <a:r>
              <a:rPr lang="ru-RU" sz="2000" dirty="0" smtClean="0">
                <a:solidFill>
                  <a:srgbClr val="0000FF"/>
                </a:solidFill>
              </a:rPr>
              <a:t>млн. руб. </a:t>
            </a:r>
            <a:r>
              <a:rPr lang="ru-RU" sz="2000" dirty="0">
                <a:solidFill>
                  <a:srgbClr val="0000FF"/>
                </a:solidFill>
              </a:rPr>
              <a:t>Данный объем средств обусловлен заключением соглашений о взаимном сотрудничестве на организацию и проведение социально-значимых мероприятий, выполнением комплекса мероприятий по оптимизации расходов бюджета, в том числе закупкой товаров, с использованием сервиса закупок малого объема, оптимизацией штатной численности, реорганизации муниципальных учреждений в форме присоединения. </a:t>
            </a:r>
            <a:endParaRPr lang="ru-RU" sz="2000" dirty="0" smtClean="0">
              <a:solidFill>
                <a:srgbClr val="0000FF"/>
              </a:solidFill>
            </a:endParaRPr>
          </a:p>
          <a:p>
            <a:pPr algn="just"/>
            <a:endParaRPr lang="ru-RU" sz="2200" b="1" dirty="0" smtClean="0">
              <a:latin typeface="IBM Plex Sans" panose="020B0604020202020204" charset="0"/>
            </a:endParaRPr>
          </a:p>
          <a:p>
            <a:pPr algn="just"/>
            <a:r>
              <a:rPr lang="ru-RU" sz="2200" b="1" dirty="0" smtClean="0">
                <a:latin typeface="IBM Plex Sans" panose="020B0604020202020204" charset="0"/>
              </a:rPr>
              <a:t>Муниципальный долг и расходы на его обслуживание</a:t>
            </a:r>
          </a:p>
          <a:p>
            <a:pPr algn="just"/>
            <a:r>
              <a:rPr lang="ru-RU" sz="2000" b="1" dirty="0" smtClean="0">
                <a:solidFill>
                  <a:srgbClr val="0000FF"/>
                </a:solidFill>
              </a:rPr>
              <a:t>100 %</a:t>
            </a:r>
            <a:r>
              <a:rPr lang="ru-RU" sz="2000" dirty="0" smtClean="0">
                <a:solidFill>
                  <a:srgbClr val="0000FF"/>
                </a:solidFill>
              </a:rPr>
              <a:t> </a:t>
            </a:r>
            <a:r>
              <a:rPr lang="ru-RU" sz="2000" dirty="0" smtClean="0"/>
              <a:t>исполнение мероприятий, утвержденных Планом. В результате:</a:t>
            </a:r>
          </a:p>
          <a:p>
            <a:pPr algn="just"/>
            <a:r>
              <a:rPr lang="ru-RU" sz="2000" dirty="0" smtClean="0">
                <a:solidFill>
                  <a:srgbClr val="0000FF"/>
                </a:solidFill>
              </a:rPr>
              <a:t>- мероприятия </a:t>
            </a:r>
            <a:r>
              <a:rPr lang="ru-RU" sz="2000" dirty="0">
                <a:solidFill>
                  <a:srgbClr val="0000FF"/>
                </a:solidFill>
              </a:rPr>
              <a:t>по оптимизации структуры и объема муниципального долга ведут к экономии расходов на его обслуживание, а также позволяют удерживать муниципальный долг на экономически безопасном </a:t>
            </a:r>
            <a:r>
              <a:rPr lang="ru-RU" sz="2000" dirty="0" smtClean="0">
                <a:solidFill>
                  <a:srgbClr val="0000FF"/>
                </a:solidFill>
              </a:rPr>
              <a:t>уровне.</a:t>
            </a:r>
            <a:endParaRPr lang="ru-RU" sz="2000" dirty="0">
              <a:solidFill>
                <a:srgbClr val="0000FF"/>
              </a:solidFill>
            </a:endParaRPr>
          </a:p>
          <a:p>
            <a:pPr algn="just"/>
            <a:endParaRPr lang="ru-RU" dirty="0"/>
          </a:p>
          <a:p>
            <a:pPr algn="just"/>
            <a:endParaRPr lang="ru-RU" dirty="0"/>
          </a:p>
        </p:txBody>
      </p:sp>
      <p:sp>
        <p:nvSpPr>
          <p:cNvPr id="5" name="Правая фигурная скобка 4"/>
          <p:cNvSpPr/>
          <p:nvPr/>
        </p:nvSpPr>
        <p:spPr>
          <a:xfrm>
            <a:off x="14706600" y="1143946"/>
            <a:ext cx="914400" cy="799910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9" name="Group 12"/>
          <p:cNvGrpSpPr/>
          <p:nvPr/>
        </p:nvGrpSpPr>
        <p:grpSpPr>
          <a:xfrm>
            <a:off x="15184820" y="2019301"/>
            <a:ext cx="2590800" cy="2520716"/>
            <a:chOff x="0" y="0"/>
            <a:chExt cx="6350000" cy="6350000"/>
          </a:xfrm>
          <a:solidFill>
            <a:schemeClr val="tx1"/>
          </a:solidFill>
        </p:grpSpPr>
        <p:sp>
          <p:nvSpPr>
            <p:cNvPr id="20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1" name="Group 12"/>
          <p:cNvGrpSpPr/>
          <p:nvPr/>
        </p:nvGrpSpPr>
        <p:grpSpPr>
          <a:xfrm>
            <a:off x="16114753" y="3924300"/>
            <a:ext cx="2173247" cy="2139717"/>
            <a:chOff x="0" y="0"/>
            <a:chExt cx="6350000" cy="6350000"/>
          </a:xfrm>
        </p:grpSpPr>
        <p:sp>
          <p:nvSpPr>
            <p:cNvPr id="22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FF78"/>
            </a:solidFill>
          </p:spPr>
        </p:sp>
      </p:grpSp>
      <p:sp>
        <p:nvSpPr>
          <p:cNvPr id="8" name="TextBox 7"/>
          <p:cNvSpPr txBox="1"/>
          <p:nvPr/>
        </p:nvSpPr>
        <p:spPr>
          <a:xfrm>
            <a:off x="15451519" y="2247900"/>
            <a:ext cx="2057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Программа оздоровления муниципальных финансов МО ГО «Сыктывкар» на период 2017-2024 годов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172677" y="4190274"/>
            <a:ext cx="205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утверждена постановлением администрации МО ГО «Сыктывкар» </a:t>
            </a:r>
            <a:r>
              <a:rPr lang="ru-RU" sz="1600" b="1" dirty="0"/>
              <a:t>от 13.07.2017 </a:t>
            </a:r>
            <a:endParaRPr lang="ru-RU" sz="1600" b="1" dirty="0" smtClean="0"/>
          </a:p>
          <a:p>
            <a:pPr algn="ctr"/>
            <a:r>
              <a:rPr lang="ru-RU" sz="1600" b="1" dirty="0" smtClean="0"/>
              <a:t>№ 7/2494</a:t>
            </a:r>
            <a:endParaRPr lang="ru-RU" sz="16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6172677" y="9921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400" b="1" smtClean="0">
                <a:solidFill>
                  <a:schemeClr val="tx1"/>
                </a:solidFill>
              </a:rPr>
              <a:pPr/>
              <a:t>12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335000" y="0"/>
            <a:ext cx="49495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i="1" dirty="0" smtClean="0"/>
              <a:t>Проект отчета об исполнении бюджета МО ГО «Сыктывкар» за 2022 год</a:t>
            </a:r>
          </a:p>
          <a:p>
            <a:pPr algn="r"/>
            <a:r>
              <a:rPr lang="ru-RU" sz="1100" i="1" dirty="0" smtClean="0"/>
              <a:t>Департамент финансов администрации МО ГО «Сыктывкар»</a:t>
            </a:r>
            <a:endParaRPr lang="ru-RU" sz="1100" i="1" dirty="0"/>
          </a:p>
        </p:txBody>
      </p:sp>
    </p:spTree>
    <p:extLst>
      <p:ext uri="{BB962C8B-B14F-4D97-AF65-F5344CB8AC3E}">
        <p14:creationId xmlns:p14="http://schemas.microsoft.com/office/powerpoint/2010/main" val="407891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8000"/>
          </a:blip>
          <a:srcRect t="27500" b="16250"/>
          <a:stretch>
            <a:fillRect/>
          </a:stretch>
        </p:blipFill>
        <p:spPr>
          <a:xfrm>
            <a:off x="-32856" y="2286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2857499"/>
            <a:ext cx="3238500" cy="3240000"/>
            <a:chOff x="0" y="0"/>
            <a:chExt cx="6350000" cy="63500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5" name="Group 5"/>
          <p:cNvGrpSpPr/>
          <p:nvPr/>
        </p:nvGrpSpPr>
        <p:grpSpPr>
          <a:xfrm>
            <a:off x="54299" y="430887"/>
            <a:ext cx="18222453" cy="1841451"/>
            <a:chOff x="0" y="-9525"/>
            <a:chExt cx="15680153" cy="2455267"/>
          </a:xfrm>
        </p:grpSpPr>
        <p:sp>
          <p:nvSpPr>
            <p:cNvPr id="6" name="TextBox 6"/>
            <p:cNvSpPr txBox="1"/>
            <p:nvPr/>
          </p:nvSpPr>
          <p:spPr>
            <a:xfrm>
              <a:off x="114558" y="-9525"/>
              <a:ext cx="14892565" cy="15594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60000" lvl="0" indent="0">
                <a:spcBef>
                  <a:spcPct val="0"/>
                </a:spcBef>
              </a:pPr>
              <a:r>
                <a:rPr lang="ru-RU" sz="3800" b="1" u="sng" dirty="0" smtClean="0">
                  <a:solidFill>
                    <a:srgbClr val="1B1B1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BM Plex Sans" panose="020B0604020202020204" charset="0"/>
                </a:rPr>
                <a:t>Исполнение основных параметров бюджета </a:t>
              </a:r>
            </a:p>
            <a:p>
              <a:pPr marL="360000" lvl="0" indent="0">
                <a:spcBef>
                  <a:spcPct val="0"/>
                </a:spcBef>
              </a:pPr>
              <a:r>
                <a:rPr lang="ru-RU" sz="3800" b="1" u="sng" dirty="0" smtClean="0">
                  <a:solidFill>
                    <a:srgbClr val="1B1B1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BM Plex Sans" panose="020B0604020202020204" charset="0"/>
                </a:rPr>
                <a:t>МО ГО «Сыктывкар»</a:t>
              </a:r>
              <a:endParaRPr lang="en-US" sz="3800" b="1" u="sng" dirty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701676"/>
              <a:ext cx="15680153" cy="1744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3380"/>
                </a:lnSpc>
                <a:spcBef>
                  <a:spcPct val="0"/>
                </a:spcBef>
              </a:pPr>
              <a:endParaRPr lang="ru-RU" sz="2800" b="1" u="sng" dirty="0" smtClean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/>
              </a:endParaRPr>
            </a:p>
            <a:p>
              <a:pPr marL="0" lvl="0" indent="0">
                <a:lnSpc>
                  <a:spcPts val="3380"/>
                </a:lnSpc>
                <a:spcBef>
                  <a:spcPct val="0"/>
                </a:spcBef>
              </a:pPr>
              <a:endParaRPr lang="ru-RU" sz="2800" u="sng" dirty="0" smtClean="0">
                <a:solidFill>
                  <a:srgbClr val="1B1B1B"/>
                </a:solidFill>
                <a:latin typeface="IBM Plex Sans"/>
              </a:endParaRPr>
            </a:p>
            <a:p>
              <a:pPr marL="360000" lvl="0" indent="0">
                <a:lnSpc>
                  <a:spcPts val="3380"/>
                </a:lnSpc>
                <a:spcBef>
                  <a:spcPct val="0"/>
                </a:spcBef>
              </a:pPr>
              <a:r>
                <a:rPr lang="en-US" sz="2800" dirty="0" smtClean="0">
                  <a:solidFill>
                    <a:srgbClr val="1B1B1B"/>
                  </a:solidFill>
                  <a:latin typeface="IBM Plex Sans"/>
                </a:rPr>
                <a:t>По </a:t>
              </a:r>
              <a:r>
                <a:rPr lang="ru-RU" sz="2800" dirty="0" smtClean="0">
                  <a:solidFill>
                    <a:srgbClr val="1B1B1B"/>
                  </a:solidFill>
                  <a:latin typeface="IBM Plex Sans"/>
                </a:rPr>
                <a:t>итогам</a:t>
              </a:r>
              <a:r>
                <a:rPr lang="en-US" sz="2800" dirty="0" smtClean="0">
                  <a:solidFill>
                    <a:srgbClr val="1B1B1B"/>
                  </a:solidFill>
                  <a:latin typeface="IBM Plex Sans"/>
                </a:rPr>
                <a:t> 202</a:t>
              </a:r>
              <a:r>
                <a:rPr lang="ru-RU" sz="2800" dirty="0" smtClean="0">
                  <a:solidFill>
                    <a:srgbClr val="1B1B1B"/>
                  </a:solidFill>
                  <a:latin typeface="IBM Plex Sans"/>
                </a:rPr>
                <a:t>2</a:t>
              </a:r>
              <a:r>
                <a:rPr lang="en-US" sz="2800" dirty="0" smtClean="0">
                  <a:solidFill>
                    <a:srgbClr val="1B1B1B"/>
                  </a:solidFill>
                  <a:latin typeface="IBM Plex Sans"/>
                </a:rPr>
                <a:t> г</a:t>
              </a:r>
              <a:r>
                <a:rPr lang="ru-RU" sz="2800" dirty="0" smtClean="0">
                  <a:solidFill>
                    <a:srgbClr val="1B1B1B"/>
                  </a:solidFill>
                  <a:latin typeface="IBM Plex Sans"/>
                </a:rPr>
                <a:t>ода бюджет МО ГО «Сыктывкар» исполнен с превышением расходов над доходами:</a:t>
              </a:r>
              <a:endParaRPr lang="en-US" sz="2800" dirty="0">
                <a:solidFill>
                  <a:srgbClr val="1B1B1B"/>
                </a:solidFill>
                <a:latin typeface="IBM Plex San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915861" y="4790873"/>
            <a:ext cx="3473231" cy="3834524"/>
            <a:chOff x="0" y="0"/>
            <a:chExt cx="4630975" cy="5112698"/>
          </a:xfrm>
        </p:grpSpPr>
        <p:sp>
          <p:nvSpPr>
            <p:cNvPr id="10" name="TextBox 10"/>
            <p:cNvSpPr txBox="1"/>
            <p:nvPr/>
          </p:nvSpPr>
          <p:spPr>
            <a:xfrm>
              <a:off x="0" y="0"/>
              <a:ext cx="4630975" cy="889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90"/>
                </a:lnSpc>
              </a:pPr>
              <a:r>
                <a:rPr lang="ru-RU" sz="4000" dirty="0" smtClean="0">
                  <a:solidFill>
                    <a:srgbClr val="1B1B1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BM Plex Sans" panose="020B0604020202020204" charset="0"/>
                </a:rPr>
                <a:t>11 161,5</a:t>
              </a:r>
              <a:r>
                <a:rPr lang="en-US" sz="4325" dirty="0">
                  <a:solidFill>
                    <a:srgbClr val="1B1B1B"/>
                  </a:solidFill>
                  <a:latin typeface="IBM Plex Sans Bold"/>
                </a:rPr>
                <a:t> 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965061"/>
              <a:ext cx="4630975" cy="5488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380"/>
                </a:lnSpc>
                <a:spcBef>
                  <a:spcPct val="0"/>
                </a:spcBef>
              </a:pPr>
              <a:r>
                <a:rPr lang="ru-RU" sz="2600" dirty="0" smtClean="0">
                  <a:solidFill>
                    <a:srgbClr val="1B1B1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BM Plex Sans" panose="020B0604020202020204" charset="0"/>
                </a:rPr>
                <a:t>млн. руб.</a:t>
              </a:r>
              <a:endParaRPr lang="en-US" sz="2600" dirty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2158044"/>
              <a:ext cx="4630975" cy="29546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dirty="0" smtClean="0">
                  <a:solidFill>
                    <a:srgbClr val="1B1B1B"/>
                  </a:solidFill>
                  <a:hlinkClick r:id="rId3" tooltip="https://docs.google.com/spreadsheets/d/1DUF2isFWsqVSYhbaACYtbgcLi_YjDqpE3GLQIVgkKQg/edit#gid=69851113"/>
                </a:rPr>
                <a:t>+</a:t>
              </a:r>
              <a:r>
                <a:rPr lang="ru-RU" sz="2400" dirty="0" smtClean="0">
                  <a:solidFill>
                    <a:srgbClr val="1B1B1B"/>
                  </a:solidFill>
                  <a:hlinkClick r:id="rId3" tooltip="https://docs.google.com/spreadsheets/d/1DUF2isFWsqVSYhbaACYtbgcLi_YjDqpE3GLQIVgkKQg/edit#gid=69851113"/>
                </a:rPr>
                <a:t> 5,9 </a:t>
              </a:r>
              <a:r>
                <a:rPr lang="en-US" sz="2400" dirty="0" smtClean="0">
                  <a:solidFill>
                    <a:srgbClr val="1B1B1B"/>
                  </a:solidFill>
                  <a:hlinkClick r:id="rId3" tooltip="https://docs.google.com/spreadsheets/d/1DUF2isFWsqVSYhbaACYtbgcLi_YjDqpE3GLQIVgkKQg/edit#gid=69851113"/>
                </a:rPr>
                <a:t>% </a:t>
              </a:r>
              <a:r>
                <a:rPr lang="en-US" sz="2400" dirty="0">
                  <a:solidFill>
                    <a:srgbClr val="1B1B1B"/>
                  </a:solidFill>
                  <a:hlinkClick r:id="rId3" tooltip="https://docs.google.com/spreadsheets/d/1DUF2isFWsqVSYhbaACYtbgcLi_YjDqpE3GLQIVgkKQg/edit#gid=69851113"/>
                </a:rPr>
                <a:t>от прошлого </a:t>
              </a:r>
              <a:r>
                <a:rPr lang="en-US" sz="2400" dirty="0" smtClean="0">
                  <a:solidFill>
                    <a:srgbClr val="1B1B1B"/>
                  </a:solidFill>
                  <a:hlinkClick r:id="rId3" tooltip="https://docs.google.com/spreadsheets/d/1DUF2isFWsqVSYhbaACYtbgcLi_YjDqpE3GLQIVgkKQg/edit#gid=69851113"/>
                </a:rPr>
                <a:t>периода</a:t>
              </a:r>
              <a:r>
                <a:rPr lang="ru-RU" sz="2400" dirty="0">
                  <a:solidFill>
                    <a:srgbClr val="1B1B1B"/>
                  </a:solidFill>
                  <a:hlinkClick r:id="rId3" tooltip="https://docs.google.com/spreadsheets/d/1DUF2isFWsqVSYhbaACYtbgcLi_YjDqpE3GLQIVgkKQg/edit#gid=69851113"/>
                </a:rPr>
                <a:t> </a:t>
              </a:r>
              <a:endParaRPr lang="ru-RU" sz="2400" dirty="0" smtClean="0">
                <a:solidFill>
                  <a:srgbClr val="1B1B1B"/>
                </a:solidFill>
                <a:hlinkClick r:id="rId3" tooltip="https://docs.google.com/spreadsheets/d/1DUF2isFWsqVSYhbaACYtbgcLi_YjDqpE3GLQIVgkKQg/edit#gid=69851113"/>
              </a:endParaRPr>
            </a:p>
            <a:p>
              <a:pPr>
                <a:lnSpc>
                  <a:spcPct val="150000"/>
                </a:lnSpc>
              </a:pPr>
              <a:r>
                <a:rPr lang="ru-RU" sz="2400" dirty="0" smtClean="0">
                  <a:solidFill>
                    <a:srgbClr val="1B1B1B"/>
                  </a:solidFill>
                  <a:hlinkClick r:id="rId3" tooltip="https://docs.google.com/spreadsheets/d/1DUF2isFWsqVSYhbaACYtbgcLi_YjDqpE3GLQIVgkKQg/edit#gid=69851113"/>
                </a:rPr>
                <a:t>(или увеличение на    619,5  млн. руб.)</a:t>
              </a:r>
              <a:endParaRPr lang="en-US" sz="2400" dirty="0">
                <a:solidFill>
                  <a:srgbClr val="1B1B1B"/>
                </a:solidFill>
                <a:hlinkClick r:id="rId3" tooltip="https://docs.google.com/spreadsheets/d/1DUF2isFWsqVSYhbaACYtbgcLi_YjDqpE3GLQIVgkKQg/edit#gid=69851113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688509" y="2857499"/>
            <a:ext cx="3240000" cy="3240000"/>
            <a:chOff x="0" y="0"/>
            <a:chExt cx="6350000" cy="63500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5" name="Group 15"/>
          <p:cNvGrpSpPr/>
          <p:nvPr/>
        </p:nvGrpSpPr>
        <p:grpSpPr>
          <a:xfrm>
            <a:off x="7651754" y="4790873"/>
            <a:ext cx="3473231" cy="3834524"/>
            <a:chOff x="0" y="0"/>
            <a:chExt cx="4630975" cy="5112699"/>
          </a:xfrm>
        </p:grpSpPr>
        <p:sp>
          <p:nvSpPr>
            <p:cNvPr id="17" name="TextBox 17"/>
            <p:cNvSpPr txBox="1"/>
            <p:nvPr/>
          </p:nvSpPr>
          <p:spPr>
            <a:xfrm>
              <a:off x="0" y="0"/>
              <a:ext cx="4630975" cy="8404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90"/>
                </a:lnSpc>
              </a:pPr>
              <a:r>
                <a:rPr lang="ru-RU" sz="4000" dirty="0" smtClean="0">
                  <a:solidFill>
                    <a:srgbClr val="1B1B1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BM Plex Sans" panose="020B0604020202020204" charset="0"/>
                </a:rPr>
                <a:t>11 494,0</a:t>
              </a:r>
              <a:endParaRPr lang="en-US" sz="4000" dirty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2158044"/>
              <a:ext cx="4630975" cy="2954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dirty="0" smtClean="0">
                  <a:solidFill>
                    <a:srgbClr val="1B1B1B"/>
                  </a:solidFill>
                  <a:hlinkClick r:id="rId3" tooltip="https://docs.google.com/spreadsheets/d/1DUF2isFWsqVSYhbaACYtbgcLi_YjDqpE3GLQIVgkKQg/edit#gid=69851113"/>
                </a:rPr>
                <a:t>+</a:t>
              </a:r>
              <a:r>
                <a:rPr lang="ru-RU" sz="2400" dirty="0" smtClean="0">
                  <a:solidFill>
                    <a:srgbClr val="1B1B1B"/>
                  </a:solidFill>
                  <a:hlinkClick r:id="rId3" tooltip="https://docs.google.com/spreadsheets/d/1DUF2isFWsqVSYhbaACYtbgcLi_YjDqpE3GLQIVgkKQg/edit#gid=69851113"/>
                </a:rPr>
                <a:t> 11,2</a:t>
              </a:r>
              <a:r>
                <a:rPr lang="en-US" sz="2400" dirty="0" smtClean="0">
                  <a:solidFill>
                    <a:srgbClr val="1B1B1B"/>
                  </a:solidFill>
                  <a:hlinkClick r:id="rId3" tooltip="https://docs.google.com/spreadsheets/d/1DUF2isFWsqVSYhbaACYtbgcLi_YjDqpE3GLQIVgkKQg/edit#gid=69851113"/>
                </a:rPr>
                <a:t>% </a:t>
              </a:r>
              <a:r>
                <a:rPr lang="en-US" sz="2400" dirty="0">
                  <a:solidFill>
                    <a:srgbClr val="1B1B1B"/>
                  </a:solidFill>
                  <a:hlinkClick r:id="rId3" tooltip="https://docs.google.com/spreadsheets/d/1DUF2isFWsqVSYhbaACYtbgcLi_YjDqpE3GLQIVgkKQg/edit#gid=69851113"/>
                </a:rPr>
                <a:t>от прошлого </a:t>
              </a:r>
              <a:r>
                <a:rPr lang="en-US" sz="2400" dirty="0" smtClean="0">
                  <a:solidFill>
                    <a:srgbClr val="1B1B1B"/>
                  </a:solidFill>
                  <a:hlinkClick r:id="rId3" tooltip="https://docs.google.com/spreadsheets/d/1DUF2isFWsqVSYhbaACYtbgcLi_YjDqpE3GLQIVgkKQg/edit#gid=69851113"/>
                </a:rPr>
                <a:t>периода</a:t>
              </a:r>
              <a:r>
                <a:rPr lang="ru-RU" sz="2400" dirty="0">
                  <a:solidFill>
                    <a:srgbClr val="1B1B1B"/>
                  </a:solidFill>
                  <a:hlinkClick r:id="rId3" tooltip="https://docs.google.com/spreadsheets/d/1DUF2isFWsqVSYhbaACYtbgcLi_YjDqpE3GLQIVgkKQg/edit#gid=69851113"/>
                </a:rPr>
                <a:t> </a:t>
              </a:r>
              <a:endParaRPr lang="ru-RU" sz="2400" dirty="0" smtClean="0">
                <a:solidFill>
                  <a:srgbClr val="1B1B1B"/>
                </a:solidFill>
                <a:hlinkClick r:id="rId3" tooltip="https://docs.google.com/spreadsheets/d/1DUF2isFWsqVSYhbaACYtbgcLi_YjDqpE3GLQIVgkKQg/edit#gid=69851113"/>
              </a:endParaRPr>
            </a:p>
            <a:p>
              <a:pPr>
                <a:lnSpc>
                  <a:spcPct val="150000"/>
                </a:lnSpc>
              </a:pPr>
              <a:r>
                <a:rPr lang="ru-RU" sz="2400" dirty="0" smtClean="0">
                  <a:solidFill>
                    <a:srgbClr val="1B1B1B"/>
                  </a:solidFill>
                  <a:hlinkClick r:id="rId3" tooltip="https://docs.google.com/spreadsheets/d/1DUF2isFWsqVSYhbaACYtbgcLi_YjDqpE3GLQIVgkKQg/edit#gid=69851113"/>
                </a:rPr>
                <a:t>(или увеличение на            1 157,6 млн. руб.)</a:t>
              </a:r>
              <a:endParaRPr lang="en-US" sz="2400" dirty="0">
                <a:solidFill>
                  <a:srgbClr val="1B1B1B"/>
                </a:solidFill>
                <a:hlinkClick r:id="rId3" tooltip="https://docs.google.com/spreadsheets/d/1DUF2isFWsqVSYhbaACYtbgcLi_YjDqpE3GLQIVgkKQg/edit#gid=69851113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2351876" y="2857499"/>
            <a:ext cx="3240000" cy="3240000"/>
            <a:chOff x="0" y="0"/>
            <a:chExt cx="6350000" cy="63500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1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4" name="TextBox 24"/>
          <p:cNvSpPr txBox="1"/>
          <p:nvPr/>
        </p:nvSpPr>
        <p:spPr>
          <a:xfrm>
            <a:off x="13588929" y="4790873"/>
            <a:ext cx="3473231" cy="630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90"/>
              </a:lnSpc>
            </a:pPr>
            <a:r>
              <a:rPr lang="ru-RU" sz="4000" dirty="0" smtClean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332,5</a:t>
            </a:r>
            <a:endParaRPr lang="en-US" sz="4000" dirty="0">
              <a:solidFill>
                <a:srgbClr val="1B1B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BM Plex Sans" panose="020B060402020202020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3400" y="3428519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00FF"/>
                </a:solidFill>
                <a:latin typeface="IBM Plex Sans" panose="020B0604020202020204" charset="0"/>
              </a:rPr>
              <a:t>Доходы</a:t>
            </a:r>
            <a:endParaRPr lang="ru-RU" sz="4000" dirty="0">
              <a:solidFill>
                <a:srgbClr val="0000FF"/>
              </a:solidFill>
              <a:latin typeface="IBM Plex Sans" panose="020B060402020202020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867400" y="3428519"/>
            <a:ext cx="2481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00FF"/>
                </a:solidFill>
                <a:latin typeface="IBM Plex Sans" panose="020B0604020202020204" charset="0"/>
              </a:rPr>
              <a:t>Расходы</a:t>
            </a:r>
            <a:endParaRPr lang="ru-RU" sz="4000" dirty="0">
              <a:solidFill>
                <a:srgbClr val="0000FF"/>
              </a:solidFill>
              <a:latin typeface="IBM Plex Sans" panose="020B060402020202020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124985" y="3428519"/>
            <a:ext cx="2463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00FF"/>
                </a:solidFill>
                <a:latin typeface="IBM Plex Sans" panose="020B0604020202020204" charset="0"/>
              </a:rPr>
              <a:t>Дефицит</a:t>
            </a:r>
            <a:endParaRPr lang="ru-RU" sz="4000" dirty="0">
              <a:solidFill>
                <a:srgbClr val="0000FF"/>
              </a:solidFill>
              <a:latin typeface="IBM Plex Sans" panose="020B0604020202020204" charset="0"/>
            </a:endParaRPr>
          </a:p>
        </p:txBody>
      </p:sp>
      <p:sp>
        <p:nvSpPr>
          <p:cNvPr id="31" name="TextBox 11"/>
          <p:cNvSpPr txBox="1"/>
          <p:nvPr/>
        </p:nvSpPr>
        <p:spPr>
          <a:xfrm>
            <a:off x="7651753" y="5562111"/>
            <a:ext cx="3473231" cy="411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380"/>
              </a:lnSpc>
              <a:spcBef>
                <a:spcPct val="0"/>
              </a:spcBef>
            </a:pPr>
            <a:r>
              <a:rPr lang="ru-RU" sz="2600" dirty="0" smtClean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млн. руб.</a:t>
            </a:r>
            <a:endParaRPr lang="en-US" sz="2600" dirty="0">
              <a:solidFill>
                <a:srgbClr val="1B1B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BM Plex Sans" panose="020B0604020202020204" charset="0"/>
            </a:endParaRPr>
          </a:p>
        </p:txBody>
      </p:sp>
      <p:sp>
        <p:nvSpPr>
          <p:cNvPr id="34" name="TextBox 11"/>
          <p:cNvSpPr txBox="1"/>
          <p:nvPr/>
        </p:nvSpPr>
        <p:spPr>
          <a:xfrm>
            <a:off x="13588929" y="5514669"/>
            <a:ext cx="3473231" cy="411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380"/>
              </a:lnSpc>
              <a:spcBef>
                <a:spcPct val="0"/>
              </a:spcBef>
            </a:pPr>
            <a:r>
              <a:rPr lang="ru-RU" sz="2600" dirty="0" smtClean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млн. руб.</a:t>
            </a:r>
            <a:endParaRPr lang="en-US" sz="2600" dirty="0">
              <a:solidFill>
                <a:srgbClr val="1B1B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BM Plex Sans" panose="020B0604020202020204" charset="0"/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4C779F3B-E5F6-4639-A2E7-0F457B8436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08" t="78942" r="29154" b="6713"/>
          <a:stretch/>
        </p:blipFill>
        <p:spPr>
          <a:xfrm>
            <a:off x="29916" y="8547010"/>
            <a:ext cx="18258084" cy="1739990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16143152" y="9921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400" b="1" smtClean="0">
                <a:solidFill>
                  <a:schemeClr val="tx1"/>
                </a:solidFill>
              </a:rPr>
              <a:pPr/>
              <a:t>13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335000" y="0"/>
            <a:ext cx="49495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i="1" dirty="0" smtClean="0"/>
              <a:t>Проект отчета об исполнении бюджета МО ГО «Сыктывкар» за 2022 год</a:t>
            </a:r>
          </a:p>
          <a:p>
            <a:pPr algn="r"/>
            <a:r>
              <a:rPr lang="ru-RU" sz="1100" i="1" dirty="0" smtClean="0"/>
              <a:t>Департамент финансов администрации МО ГО «Сыктывкар»</a:t>
            </a:r>
            <a:endParaRPr lang="ru-RU" sz="1100" i="1" dirty="0"/>
          </a:p>
        </p:txBody>
      </p:sp>
    </p:spTree>
    <p:extLst>
      <p:ext uri="{BB962C8B-B14F-4D97-AF65-F5344CB8AC3E}">
        <p14:creationId xmlns:p14="http://schemas.microsoft.com/office/powerpoint/2010/main" val="423882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C779F3B-E5F6-4639-A2E7-0F457B8436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08" t="78942" r="29154" b="6713"/>
          <a:stretch/>
        </p:blipFill>
        <p:spPr>
          <a:xfrm>
            <a:off x="29916" y="8547010"/>
            <a:ext cx="18258084" cy="173999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6002000" y="9791700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b="1" smtClean="0">
                <a:solidFill>
                  <a:schemeClr val="tx1"/>
                </a:solidFill>
              </a:rPr>
              <a:pPr/>
              <a:t>14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3" name="TextBox 6"/>
          <p:cNvSpPr txBox="1"/>
          <p:nvPr/>
        </p:nvSpPr>
        <p:spPr>
          <a:xfrm>
            <a:off x="0" y="554294"/>
            <a:ext cx="17602200" cy="584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0000" lvl="0" indent="0">
              <a:spcBef>
                <a:spcPct val="0"/>
              </a:spcBef>
            </a:pPr>
            <a:r>
              <a:rPr lang="ru-RU" sz="3800" b="1" u="sng" dirty="0" smtClean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Исполнение основных параметров бюджета МО ГО «Сыктывкар», млн. руб.</a:t>
            </a:r>
            <a:endParaRPr lang="en-US" sz="3800" b="1" u="sng" dirty="0">
              <a:solidFill>
                <a:srgbClr val="1B1B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BM Plex Sans" panose="020B0604020202020204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941077561"/>
              </p:ext>
            </p:extLst>
          </p:nvPr>
        </p:nvGraphicFramePr>
        <p:xfrm>
          <a:off x="381000" y="1257300"/>
          <a:ext cx="17449800" cy="876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733800" y="1943100"/>
            <a:ext cx="1905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Исполнение 99,6 % </a:t>
            </a:r>
            <a:endParaRPr lang="ru-RU" sz="15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8610600" y="1950258"/>
            <a:ext cx="321442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Исполнение 97,8 % </a:t>
            </a:r>
            <a:endParaRPr lang="ru-RU" sz="15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35000" y="0"/>
            <a:ext cx="49495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i="1" dirty="0" smtClean="0"/>
              <a:t>Проект отчета об исполнении бюджета МО ГО «Сыктывкар» за 2022 год</a:t>
            </a:r>
          </a:p>
          <a:p>
            <a:pPr algn="r"/>
            <a:r>
              <a:rPr lang="ru-RU" sz="1100" i="1" dirty="0" smtClean="0"/>
              <a:t>Департамент финансов администрации МО ГО «Сыктывкар»</a:t>
            </a:r>
            <a:endParaRPr lang="ru-RU" sz="1100" i="1" dirty="0"/>
          </a:p>
        </p:txBody>
      </p:sp>
    </p:spTree>
    <p:extLst>
      <p:ext uri="{BB962C8B-B14F-4D97-AF65-F5344CB8AC3E}">
        <p14:creationId xmlns:p14="http://schemas.microsoft.com/office/powerpoint/2010/main" val="330710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5908"/>
            <a:ext cx="18288000" cy="3086100"/>
          </a:xfrm>
          <a:prstGeom prst="rect">
            <a:avLst/>
          </a:prstGeom>
          <a:solidFill>
            <a:srgbClr val="FFFF99"/>
          </a:solidFill>
        </p:spPr>
      </p:sp>
      <p:sp>
        <p:nvSpPr>
          <p:cNvPr id="51" name="TextBox 51"/>
          <p:cNvSpPr txBox="1"/>
          <p:nvPr/>
        </p:nvSpPr>
        <p:spPr>
          <a:xfrm>
            <a:off x="1" y="266700"/>
            <a:ext cx="8426081" cy="450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000" lvl="0" indent="0" algn="l">
              <a:lnSpc>
                <a:spcPts val="3380"/>
              </a:lnSpc>
              <a:spcBef>
                <a:spcPct val="0"/>
              </a:spcBef>
            </a:pPr>
            <a:r>
              <a:rPr lang="ru-RU" sz="3800" b="1" u="sng" dirty="0" smtClean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/>
              </a:rPr>
              <a:t>Доходы, млн. руб.</a:t>
            </a:r>
            <a:endParaRPr lang="en-US" sz="3800" b="1" u="sng" dirty="0">
              <a:solidFill>
                <a:srgbClr val="1B1B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BM Plex San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" y="6972300"/>
            <a:ext cx="3093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Налоговые доходы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3 420,9 млн. руб.</a:t>
            </a:r>
          </a:p>
          <a:p>
            <a:pPr algn="ctr"/>
            <a:r>
              <a:rPr lang="ru-RU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30,7 %</a:t>
            </a:r>
            <a:endParaRPr lang="ru-RU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0" y="4463665"/>
            <a:ext cx="31361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Неналоговые доходы</a:t>
            </a:r>
          </a:p>
          <a:p>
            <a:pPr algn="ctr"/>
            <a:r>
              <a:rPr lang="ru-RU" sz="2000" b="1" dirty="0" smtClean="0">
                <a:cs typeface="Times New Roman" pitchFamily="18" charset="0"/>
              </a:rPr>
              <a:t>461,5 млн. руб.</a:t>
            </a:r>
          </a:p>
          <a:p>
            <a:pPr algn="ctr"/>
            <a:r>
              <a:rPr lang="ru-RU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4,1 %</a:t>
            </a:r>
            <a:endParaRPr lang="ru-RU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" y="2019300"/>
            <a:ext cx="316360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Безвозмездные поступления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7 279,1 млн. руб.</a:t>
            </a:r>
          </a:p>
          <a:p>
            <a:pPr algn="ctr"/>
            <a:r>
              <a:rPr lang="ru-RU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65,2 %</a:t>
            </a:r>
          </a:p>
          <a:p>
            <a:pPr algn="ctr"/>
            <a:endParaRPr lang="ru-RU" sz="1600" b="1" dirty="0">
              <a:solidFill>
                <a:srgbClr val="33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Times New Roman" pitchFamily="18" charset="0"/>
            </a:endParaRPr>
          </a:p>
        </p:txBody>
      </p:sp>
      <p:graphicFrame>
        <p:nvGraphicFramePr>
          <p:cNvPr id="58" name="Диаграмма 57"/>
          <p:cNvGraphicFramePr/>
          <p:nvPr>
            <p:extLst>
              <p:ext uri="{D42A27DB-BD31-4B8C-83A1-F6EECF244321}">
                <p14:modId xmlns:p14="http://schemas.microsoft.com/office/powerpoint/2010/main" val="3643223895"/>
              </p:ext>
            </p:extLst>
          </p:nvPr>
        </p:nvGraphicFramePr>
        <p:xfrm>
          <a:off x="3163602" y="1028700"/>
          <a:ext cx="8458200" cy="812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2637880" y="4463665"/>
            <a:ext cx="733024" cy="730358"/>
          </a:xfrm>
          <a:prstGeom prst="rect">
            <a:avLst/>
          </a:prstGeom>
        </p:spPr>
      </p:pic>
      <p:pic>
        <p:nvPicPr>
          <p:cNvPr id="11" name="Picture 25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5"/>
              </a:ext>
            </a:extLst>
          </a:blip>
          <a:srcRect/>
          <a:stretch>
            <a:fillRect/>
          </a:stretch>
        </p:blipFill>
        <p:spPr>
          <a:xfrm>
            <a:off x="12637208" y="1913044"/>
            <a:ext cx="733024" cy="7330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11200" y="2016501"/>
            <a:ext cx="464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в 2022 по сравнению с 2021 на </a:t>
            </a:r>
            <a:r>
              <a:rPr lang="ru-RU" sz="2200" b="1" dirty="0" smtClean="0"/>
              <a:t>532,3  млн.руб.  </a:t>
            </a:r>
            <a:r>
              <a:rPr lang="ru-RU" sz="2200" dirty="0" smtClean="0"/>
              <a:t>(или 7,9 %)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637880" y="3009114"/>
            <a:ext cx="4223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00FF"/>
                </a:solidFill>
              </a:rPr>
              <a:t>исполнение плана в 2022 -  </a:t>
            </a:r>
            <a:r>
              <a:rPr lang="ru-RU" b="1" dirty="0" smtClean="0">
                <a:solidFill>
                  <a:srgbClr val="0000FF"/>
                </a:solidFill>
              </a:rPr>
              <a:t>98,1 %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485876" y="4463665"/>
            <a:ext cx="464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в 2022 по сравнению с 2021 на </a:t>
            </a:r>
            <a:r>
              <a:rPr lang="ru-RU" sz="2200" b="1" dirty="0" smtClean="0"/>
              <a:t>75,2 млн.руб</a:t>
            </a:r>
            <a:r>
              <a:rPr lang="ru-RU" sz="2200" dirty="0" smtClean="0"/>
              <a:t>. (или 14,0%)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621968" y="5407128"/>
            <a:ext cx="4223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00FF"/>
                </a:solidFill>
              </a:rPr>
              <a:t>исполнение плана в 2022 -  </a:t>
            </a:r>
            <a:r>
              <a:rPr lang="ru-RU" b="1" dirty="0" smtClean="0">
                <a:solidFill>
                  <a:srgbClr val="0000FF"/>
                </a:solidFill>
              </a:rPr>
              <a:t>107,8 %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16" name="Picture 25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5"/>
              </a:ext>
            </a:extLst>
          </a:blip>
          <a:srcRect/>
          <a:stretch>
            <a:fillRect/>
          </a:stretch>
        </p:blipFill>
        <p:spPr>
          <a:xfrm>
            <a:off x="12640928" y="6716329"/>
            <a:ext cx="733024" cy="73302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485876" y="6842259"/>
            <a:ext cx="464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в 2022 по сравнению с 2021 на </a:t>
            </a:r>
            <a:r>
              <a:rPr lang="ru-RU" sz="2200" b="1" dirty="0" smtClean="0"/>
              <a:t>162,4 млн.руб.</a:t>
            </a:r>
            <a:r>
              <a:rPr lang="ru-RU" sz="2200" dirty="0" smtClean="0"/>
              <a:t>  (или 5,0 %)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637880" y="7926407"/>
            <a:ext cx="4223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00FF"/>
                </a:solidFill>
              </a:rPr>
              <a:t>исполнение плана в 2022 -  </a:t>
            </a:r>
            <a:r>
              <a:rPr lang="ru-RU" b="1" dirty="0" smtClean="0">
                <a:solidFill>
                  <a:srgbClr val="0000FF"/>
                </a:solidFill>
              </a:rPr>
              <a:t>101,8  %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6115064" y="9921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400" b="1" smtClean="0">
                <a:solidFill>
                  <a:schemeClr val="tx1"/>
                </a:solidFill>
              </a:rPr>
              <a:pPr/>
              <a:t>15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335000" y="0"/>
            <a:ext cx="49495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i="1" dirty="0" smtClean="0"/>
              <a:t>Проект отчета об исполнении бюджета МО ГО «Сыктывкар» за 2022 год</a:t>
            </a:r>
          </a:p>
          <a:p>
            <a:pPr algn="r"/>
            <a:r>
              <a:rPr lang="ru-RU" sz="1100" i="1" dirty="0" smtClean="0"/>
              <a:t>Департамент финансов администрации МО ГО «Сыктывкар»</a:t>
            </a:r>
            <a:endParaRPr lang="ru-RU" sz="1100" i="1" dirty="0"/>
          </a:p>
        </p:txBody>
      </p:sp>
    </p:spTree>
    <p:extLst>
      <p:ext uri="{BB962C8B-B14F-4D97-AF65-F5344CB8AC3E}">
        <p14:creationId xmlns:p14="http://schemas.microsoft.com/office/powerpoint/2010/main" val="406322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658101"/>
            <a:ext cx="18288000" cy="2628900"/>
          </a:xfrm>
          <a:prstGeom prst="rect">
            <a:avLst/>
          </a:prstGeom>
          <a:solidFill>
            <a:srgbClr val="FFFF99"/>
          </a:solidFill>
        </p:spPr>
      </p:sp>
      <p:sp>
        <p:nvSpPr>
          <p:cNvPr id="3" name="TextBox 51"/>
          <p:cNvSpPr txBox="1"/>
          <p:nvPr/>
        </p:nvSpPr>
        <p:spPr>
          <a:xfrm>
            <a:off x="0" y="412599"/>
            <a:ext cx="17449800" cy="886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0000" lvl="0" indent="0" algn="l">
              <a:lnSpc>
                <a:spcPts val="3380"/>
              </a:lnSpc>
              <a:spcBef>
                <a:spcPct val="0"/>
              </a:spcBef>
            </a:pPr>
            <a:r>
              <a:rPr lang="ru-RU" sz="3800" b="1" u="sng" dirty="0" smtClean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/>
              </a:rPr>
              <a:t>Структура налоговых и неналоговых доходов, </a:t>
            </a:r>
          </a:p>
          <a:p>
            <a:pPr marL="360000" lvl="0" indent="0" algn="l">
              <a:lnSpc>
                <a:spcPts val="3380"/>
              </a:lnSpc>
              <a:spcBef>
                <a:spcPct val="0"/>
              </a:spcBef>
            </a:pPr>
            <a:r>
              <a:rPr lang="ru-RU" sz="3800" b="1" u="sng" dirty="0" smtClean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/>
              </a:rPr>
              <a:t>млн. руб.</a:t>
            </a:r>
            <a:endParaRPr lang="en-US" sz="3800" b="1" u="sng" dirty="0">
              <a:solidFill>
                <a:srgbClr val="1B1B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BM Plex Sans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73523420"/>
              </p:ext>
            </p:extLst>
          </p:nvPr>
        </p:nvGraphicFramePr>
        <p:xfrm>
          <a:off x="204060" y="1714500"/>
          <a:ext cx="7772400" cy="7200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1"/>
          <p:cNvSpPr txBox="1"/>
          <p:nvPr/>
        </p:nvSpPr>
        <p:spPr>
          <a:xfrm>
            <a:off x="0" y="5820156"/>
            <a:ext cx="2057400" cy="3048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600" dirty="0" smtClean="0">
                <a:solidFill>
                  <a:srgbClr val="0000FF"/>
                </a:solidFill>
              </a:rPr>
              <a:t>Исполнение плана –  </a:t>
            </a:r>
            <a:r>
              <a:rPr lang="ru-RU" sz="1600" b="1" dirty="0" smtClean="0">
                <a:solidFill>
                  <a:srgbClr val="0000FF"/>
                </a:solidFill>
              </a:rPr>
              <a:t>101,0%</a:t>
            </a:r>
            <a:endParaRPr lang="ru-RU" sz="1600" b="1" dirty="0">
              <a:solidFill>
                <a:srgbClr val="0000FF"/>
              </a:solidFill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813660" y="3483864"/>
            <a:ext cx="2667000" cy="3048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srgbClr val="0000FF"/>
                </a:solidFill>
              </a:rPr>
              <a:t>Исполнение плана – </a:t>
            </a:r>
            <a:r>
              <a:rPr lang="ru-RU" sz="1600" b="1" dirty="0" smtClean="0">
                <a:solidFill>
                  <a:srgbClr val="0000FF"/>
                </a:solidFill>
              </a:rPr>
              <a:t>112,8%</a:t>
            </a:r>
            <a:endParaRPr lang="ru-RU" sz="1600" b="1" dirty="0">
              <a:solidFill>
                <a:srgbClr val="0000FF"/>
              </a:solidFill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3733800" y="1820976"/>
            <a:ext cx="2667000" cy="3048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srgbClr val="0000FF"/>
                </a:solidFill>
              </a:rPr>
              <a:t>Исполнение плана – </a:t>
            </a:r>
            <a:r>
              <a:rPr lang="ru-RU" sz="1600" b="1" dirty="0" smtClean="0">
                <a:solidFill>
                  <a:srgbClr val="0000FF"/>
                </a:solidFill>
              </a:rPr>
              <a:t>102,2%</a:t>
            </a:r>
            <a:endParaRPr lang="ru-RU" sz="1600" b="1" dirty="0">
              <a:solidFill>
                <a:srgbClr val="0000FF"/>
              </a:solidFill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4090260" y="7190232"/>
            <a:ext cx="2667000" cy="3048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srgbClr val="0000FF"/>
                </a:solidFill>
              </a:rPr>
              <a:t>Исполнение плана –  </a:t>
            </a:r>
          </a:p>
          <a:p>
            <a:r>
              <a:rPr lang="ru-RU" sz="1600" b="1" dirty="0" smtClean="0">
                <a:solidFill>
                  <a:srgbClr val="0000FF"/>
                </a:solidFill>
              </a:rPr>
              <a:t>99,8%</a:t>
            </a:r>
            <a:endParaRPr lang="ru-RU" sz="1600" b="1" dirty="0">
              <a:solidFill>
                <a:srgbClr val="0000FF"/>
              </a:solidFill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173754909"/>
              </p:ext>
            </p:extLst>
          </p:nvPr>
        </p:nvGraphicFramePr>
        <p:xfrm>
          <a:off x="7620000" y="1217115"/>
          <a:ext cx="10254996" cy="8709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341820" y="4875396"/>
            <a:ext cx="14723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3 420,9</a:t>
            </a:r>
            <a:endParaRPr lang="ru-RU" sz="3000" b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15163800" y="6580632"/>
            <a:ext cx="2667000" cy="3048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srgbClr val="0000FF"/>
                </a:solidFill>
              </a:rPr>
              <a:t>Исполнение</a:t>
            </a:r>
            <a:r>
              <a:rPr lang="ru-RU" sz="1400" dirty="0" smtClean="0">
                <a:solidFill>
                  <a:srgbClr val="0000FF"/>
                </a:solidFill>
              </a:rPr>
              <a:t> плана – </a:t>
            </a:r>
            <a:r>
              <a:rPr lang="ru-RU" sz="1400" b="1" dirty="0" smtClean="0">
                <a:solidFill>
                  <a:srgbClr val="0000FF"/>
                </a:solidFill>
              </a:rPr>
              <a:t>102,8%</a:t>
            </a:r>
            <a:endParaRPr lang="ru-RU" sz="1400" b="1" dirty="0">
              <a:solidFill>
                <a:srgbClr val="0000FF"/>
              </a:solidFill>
            </a:endParaRPr>
          </a:p>
        </p:txBody>
      </p:sp>
      <p:sp>
        <p:nvSpPr>
          <p:cNvPr id="12" name="TextBox 1"/>
          <p:cNvSpPr txBox="1"/>
          <p:nvPr/>
        </p:nvSpPr>
        <p:spPr>
          <a:xfrm>
            <a:off x="10515600" y="8390817"/>
            <a:ext cx="2667000" cy="3048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srgbClr val="0000FF"/>
                </a:solidFill>
              </a:rPr>
              <a:t>Исполнение плана – </a:t>
            </a:r>
            <a:r>
              <a:rPr lang="ru-RU" sz="1600" b="1" dirty="0" smtClean="0">
                <a:solidFill>
                  <a:srgbClr val="0000FF"/>
                </a:solidFill>
              </a:rPr>
              <a:t>105,5%</a:t>
            </a:r>
            <a:endParaRPr lang="ru-RU" sz="1600" b="1" dirty="0">
              <a:solidFill>
                <a:srgbClr val="0000FF"/>
              </a:solidFill>
            </a:endParaRPr>
          </a:p>
        </p:txBody>
      </p:sp>
      <p:sp>
        <p:nvSpPr>
          <p:cNvPr id="13" name="TextBox 1"/>
          <p:cNvSpPr txBox="1"/>
          <p:nvPr/>
        </p:nvSpPr>
        <p:spPr>
          <a:xfrm>
            <a:off x="11125200" y="6101769"/>
            <a:ext cx="2667000" cy="3048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srgbClr val="0000FF"/>
                </a:solidFill>
              </a:rPr>
              <a:t>Исполнение плана – </a:t>
            </a:r>
          </a:p>
          <a:p>
            <a:r>
              <a:rPr lang="ru-RU" sz="1600" b="1" dirty="0" smtClean="0">
                <a:solidFill>
                  <a:srgbClr val="0000FF"/>
                </a:solidFill>
              </a:rPr>
              <a:t>133,5%</a:t>
            </a:r>
            <a:endParaRPr lang="ru-RU" sz="1600" b="1" dirty="0">
              <a:solidFill>
                <a:srgbClr val="0000FF"/>
              </a:solidFill>
            </a:endParaRPr>
          </a:p>
        </p:txBody>
      </p:sp>
      <p:sp>
        <p:nvSpPr>
          <p:cNvPr id="14" name="TextBox 1"/>
          <p:cNvSpPr txBox="1"/>
          <p:nvPr/>
        </p:nvSpPr>
        <p:spPr>
          <a:xfrm>
            <a:off x="12706177" y="1844040"/>
            <a:ext cx="2667000" cy="3048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srgbClr val="0000FF"/>
                </a:solidFill>
              </a:rPr>
              <a:t>Исполнение плана – </a:t>
            </a:r>
          </a:p>
          <a:p>
            <a:r>
              <a:rPr lang="ru-RU" sz="1600" b="1" dirty="0" smtClean="0">
                <a:solidFill>
                  <a:srgbClr val="0000FF"/>
                </a:solidFill>
              </a:rPr>
              <a:t>110,9%</a:t>
            </a:r>
            <a:endParaRPr lang="ru-RU" sz="1600" b="1" dirty="0">
              <a:solidFill>
                <a:srgbClr val="0000FF"/>
              </a:solidFill>
            </a:endParaRPr>
          </a:p>
        </p:txBody>
      </p:sp>
      <p:sp>
        <p:nvSpPr>
          <p:cNvPr id="15" name="TextBox 1"/>
          <p:cNvSpPr txBox="1"/>
          <p:nvPr/>
        </p:nvSpPr>
        <p:spPr>
          <a:xfrm>
            <a:off x="9867900" y="2537460"/>
            <a:ext cx="2667000" cy="3048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srgbClr val="0000FF"/>
                </a:solidFill>
              </a:rPr>
              <a:t>Исполнение плана –  </a:t>
            </a:r>
            <a:r>
              <a:rPr lang="ru-RU" sz="1600" b="1" dirty="0" smtClean="0">
                <a:solidFill>
                  <a:srgbClr val="0000FF"/>
                </a:solidFill>
              </a:rPr>
              <a:t>97,1%</a:t>
            </a:r>
            <a:endParaRPr lang="ru-RU" sz="1600" b="1" dirty="0">
              <a:solidFill>
                <a:srgbClr val="0000FF"/>
              </a:solidFill>
            </a:endParaRPr>
          </a:p>
        </p:txBody>
      </p:sp>
      <p:sp>
        <p:nvSpPr>
          <p:cNvPr id="16" name="TextBox 1"/>
          <p:cNvSpPr txBox="1"/>
          <p:nvPr/>
        </p:nvSpPr>
        <p:spPr>
          <a:xfrm>
            <a:off x="8839200" y="5489448"/>
            <a:ext cx="2667000" cy="3048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srgbClr val="0000FF"/>
                </a:solidFill>
              </a:rPr>
              <a:t>Исполнение плана – </a:t>
            </a:r>
            <a:r>
              <a:rPr lang="ru-RU" sz="1600" b="1" dirty="0" smtClean="0">
                <a:solidFill>
                  <a:srgbClr val="0000FF"/>
                </a:solidFill>
              </a:rPr>
              <a:t>134,0%</a:t>
            </a:r>
            <a:endParaRPr lang="ru-RU" sz="1600" b="1" dirty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19399" y="9029700"/>
            <a:ext cx="297062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 smtClean="0"/>
              <a:t>Налоговые доходы</a:t>
            </a:r>
            <a:endParaRPr lang="ru-RU" sz="2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1963400" y="9029700"/>
            <a:ext cx="332007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 smtClean="0"/>
              <a:t>Неналоговые доходы</a:t>
            </a:r>
            <a:endParaRPr lang="ru-RU" sz="2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2706177" y="4851246"/>
            <a:ext cx="1219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461,5</a:t>
            </a:r>
            <a:endParaRPr lang="ru-RU" sz="3000" b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>
          <a:xfrm>
            <a:off x="16098027" y="9890061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400" b="1" smtClean="0">
                <a:solidFill>
                  <a:schemeClr val="tx1"/>
                </a:solidFill>
              </a:rPr>
              <a:pPr/>
              <a:t>16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335000" y="0"/>
            <a:ext cx="49495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i="1" dirty="0" smtClean="0"/>
              <a:t>Проект отчета об исполнении бюджета МО ГО «Сыктывкар» за 2022 год</a:t>
            </a:r>
          </a:p>
          <a:p>
            <a:pPr algn="r"/>
            <a:r>
              <a:rPr lang="ru-RU" sz="1100" i="1" dirty="0" smtClean="0"/>
              <a:t>Департамент финансов администрации МО ГО «Сыктывкар»</a:t>
            </a:r>
            <a:endParaRPr lang="ru-RU" sz="1100" i="1" dirty="0"/>
          </a:p>
        </p:txBody>
      </p:sp>
    </p:spTree>
    <p:extLst>
      <p:ext uri="{BB962C8B-B14F-4D97-AF65-F5344CB8AC3E}">
        <p14:creationId xmlns:p14="http://schemas.microsoft.com/office/powerpoint/2010/main" val="130787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659654" y="-7620"/>
            <a:ext cx="10628346" cy="10287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6112379" y="812330"/>
            <a:ext cx="3500429" cy="3456000"/>
            <a:chOff x="0" y="0"/>
            <a:chExt cx="6350000" cy="6349975"/>
          </a:xfrm>
          <a:solidFill>
            <a:srgbClr val="FFFF99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7302402" y="3772459"/>
            <a:ext cx="2467664" cy="2462660"/>
            <a:chOff x="0" y="0"/>
            <a:chExt cx="6350000" cy="6350000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  <a:ln w="38100">
              <a:solidFill>
                <a:schemeClr val="tx1"/>
              </a:solidFill>
            </a:ln>
          </p:spPr>
        </p:sp>
      </p:grpSp>
      <p:sp>
        <p:nvSpPr>
          <p:cNvPr id="8" name="TextBox 8"/>
          <p:cNvSpPr txBox="1"/>
          <p:nvPr/>
        </p:nvSpPr>
        <p:spPr>
          <a:xfrm>
            <a:off x="34721" y="39037"/>
            <a:ext cx="6048739" cy="2662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000" lvl="0" indent="0">
              <a:lnSpc>
                <a:spcPts val="7170"/>
              </a:lnSpc>
              <a:spcBef>
                <a:spcPct val="0"/>
              </a:spcBef>
            </a:pPr>
            <a:r>
              <a:rPr lang="ru-RU" sz="3800" b="1" u="sng" dirty="0" smtClean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Мобилизация резервов увеличения доходной базы</a:t>
            </a:r>
            <a:endParaRPr lang="en-US" sz="3800" b="1" u="sng" dirty="0">
              <a:solidFill>
                <a:srgbClr val="1B1B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BM Plex Sans" panose="020B060402020202020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65145" y="1263056"/>
            <a:ext cx="31948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Проводится работа, направленная на увеличение доходной базы местного бюджета. </a:t>
            </a:r>
          </a:p>
          <a:p>
            <a:pPr algn="ctr"/>
            <a:r>
              <a:rPr lang="ru-RU" sz="2000" dirty="0" smtClean="0"/>
              <a:t>В результате увеличение объемов начислений по налоговым и неналоговым доходам составило: </a:t>
            </a:r>
            <a:endParaRPr lang="ru-RU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7507533" y="4127566"/>
            <a:ext cx="2057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- по налогу на имущество физических лиц – 2,5 млн. руб.;</a:t>
            </a:r>
          </a:p>
          <a:p>
            <a:pPr algn="ctr"/>
            <a:r>
              <a:rPr lang="ru-RU" sz="1600" b="1" dirty="0" smtClean="0"/>
              <a:t>- по земельному налогу – 0,5 млн. руб.</a:t>
            </a:r>
            <a:endParaRPr lang="ru-RU" sz="1600" b="1" dirty="0"/>
          </a:p>
        </p:txBody>
      </p:sp>
      <p:grpSp>
        <p:nvGrpSpPr>
          <p:cNvPr id="13" name="Group 3"/>
          <p:cNvGrpSpPr>
            <a:grpSpLocks noChangeAspect="1"/>
          </p:cNvGrpSpPr>
          <p:nvPr/>
        </p:nvGrpSpPr>
        <p:grpSpPr>
          <a:xfrm>
            <a:off x="13440892" y="1554890"/>
            <a:ext cx="3758626" cy="3710919"/>
            <a:chOff x="0" y="0"/>
            <a:chExt cx="6350000" cy="6349975"/>
          </a:xfrm>
          <a:solidFill>
            <a:srgbClr val="FFFF99"/>
          </a:solidFill>
        </p:grpSpPr>
        <p:sp>
          <p:nvSpPr>
            <p:cNvPr id="1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</p:sp>
      </p:grpSp>
      <p:sp>
        <p:nvSpPr>
          <p:cNvPr id="15" name="TextBox 14"/>
          <p:cNvSpPr txBox="1"/>
          <p:nvPr/>
        </p:nvSpPr>
        <p:spPr>
          <a:xfrm>
            <a:off x="13931883" y="2579187"/>
            <a:ext cx="319489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Продолжают свою работу межведомственные комиссии по ликвидации задолженности перед бюджетом: </a:t>
            </a:r>
            <a:endParaRPr lang="ru-RU" sz="2000" dirty="0"/>
          </a:p>
        </p:txBody>
      </p:sp>
      <p:pic>
        <p:nvPicPr>
          <p:cNvPr id="16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729961" y="1474543"/>
            <a:ext cx="1828800" cy="92638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845637" y="1908199"/>
            <a:ext cx="1597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Проведено 23 заседания Комиссий</a:t>
            </a:r>
            <a:endPara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8" name="Group 5"/>
          <p:cNvGrpSpPr/>
          <p:nvPr/>
        </p:nvGrpSpPr>
        <p:grpSpPr>
          <a:xfrm>
            <a:off x="12492837" y="4268329"/>
            <a:ext cx="2467664" cy="2462660"/>
            <a:chOff x="0" y="0"/>
            <a:chExt cx="6350000" cy="6350000"/>
          </a:xfrm>
          <a:solidFill>
            <a:schemeClr val="bg1"/>
          </a:solidFill>
        </p:grpSpPr>
        <p:sp>
          <p:nvSpPr>
            <p:cNvPr id="19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  <a:ln w="38100">
              <a:solidFill>
                <a:schemeClr val="tx1"/>
              </a:solidFill>
            </a:ln>
          </p:spPr>
        </p:sp>
      </p:grpSp>
      <p:grpSp>
        <p:nvGrpSpPr>
          <p:cNvPr id="21" name="Group 5"/>
          <p:cNvGrpSpPr/>
          <p:nvPr/>
        </p:nvGrpSpPr>
        <p:grpSpPr>
          <a:xfrm>
            <a:off x="15458738" y="4760771"/>
            <a:ext cx="2522737" cy="2638465"/>
            <a:chOff x="0" y="0"/>
            <a:chExt cx="6350000" cy="6350000"/>
          </a:xfrm>
          <a:solidFill>
            <a:schemeClr val="bg1"/>
          </a:solidFill>
        </p:grpSpPr>
        <p:sp>
          <p:nvSpPr>
            <p:cNvPr id="22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  <a:ln w="38100">
              <a:solidFill>
                <a:schemeClr val="tx1"/>
              </a:solidFill>
            </a:ln>
          </p:spPr>
        </p:sp>
      </p:grpSp>
      <p:grpSp>
        <p:nvGrpSpPr>
          <p:cNvPr id="24" name="Group 5"/>
          <p:cNvGrpSpPr/>
          <p:nvPr/>
        </p:nvGrpSpPr>
        <p:grpSpPr>
          <a:xfrm>
            <a:off x="11638194" y="1370460"/>
            <a:ext cx="2467664" cy="2462660"/>
            <a:chOff x="0" y="0"/>
            <a:chExt cx="6350000" cy="6350000"/>
          </a:xfrm>
          <a:solidFill>
            <a:schemeClr val="bg1"/>
          </a:solidFill>
        </p:grpSpPr>
        <p:sp>
          <p:nvSpPr>
            <p:cNvPr id="25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  <a:ln w="38100">
              <a:solidFill>
                <a:schemeClr val="tx1"/>
              </a:solidFill>
            </a:ln>
          </p:spPr>
        </p:sp>
      </p:grpSp>
      <p:sp>
        <p:nvSpPr>
          <p:cNvPr id="27" name="TextBox 26"/>
          <p:cNvSpPr txBox="1"/>
          <p:nvPr/>
        </p:nvSpPr>
        <p:spPr>
          <a:xfrm>
            <a:off x="12558919" y="4579237"/>
            <a:ext cx="23354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от 114 должников </a:t>
            </a:r>
          </a:p>
          <a:p>
            <a:pPr algn="ctr"/>
            <a:r>
              <a:rPr lang="ru-RU" sz="1600" b="1" dirty="0" smtClean="0"/>
              <a:t>в уплату задолженности поступило 50,5 млн. руб. (66,1% от суммы задолженности, рассмотренной</a:t>
            </a:r>
          </a:p>
          <a:p>
            <a:pPr algn="ctr"/>
            <a:r>
              <a:rPr lang="ru-RU" sz="1600" b="1" dirty="0" smtClean="0"/>
              <a:t> на комиссиях)</a:t>
            </a:r>
          </a:p>
          <a:p>
            <a:pPr algn="just"/>
            <a:endParaRPr lang="ru-RU" sz="1600" b="1" dirty="0">
              <a:solidFill>
                <a:schemeClr val="bg1"/>
              </a:solidFill>
            </a:endParaRPr>
          </a:p>
        </p:txBody>
      </p:sp>
      <p:grpSp>
        <p:nvGrpSpPr>
          <p:cNvPr id="28" name="Group 3"/>
          <p:cNvGrpSpPr>
            <a:grpSpLocks noChangeAspect="1"/>
          </p:cNvGrpSpPr>
          <p:nvPr/>
        </p:nvGrpSpPr>
        <p:grpSpPr>
          <a:xfrm>
            <a:off x="3206734" y="4378892"/>
            <a:ext cx="3500429" cy="3456000"/>
            <a:chOff x="0" y="0"/>
            <a:chExt cx="6350000" cy="6349975"/>
          </a:xfrm>
          <a:solidFill>
            <a:srgbClr val="FFFF99"/>
          </a:solidFill>
        </p:grpSpPr>
        <p:sp>
          <p:nvSpPr>
            <p:cNvPr id="29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</p:sp>
      </p:grpSp>
      <p:sp>
        <p:nvSpPr>
          <p:cNvPr id="30" name="TextBox 29"/>
          <p:cNvSpPr txBox="1"/>
          <p:nvPr/>
        </p:nvSpPr>
        <p:spPr>
          <a:xfrm>
            <a:off x="3353404" y="4702348"/>
            <a:ext cx="31948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Осуществляются мероприятия в соответствии с распоряжением администрации Эжвинского района: </a:t>
            </a:r>
            <a:endParaRPr lang="ru-RU" sz="2000" dirty="0"/>
          </a:p>
        </p:txBody>
      </p:sp>
      <p:grpSp>
        <p:nvGrpSpPr>
          <p:cNvPr id="31" name="Group 5"/>
          <p:cNvGrpSpPr/>
          <p:nvPr/>
        </p:nvGrpSpPr>
        <p:grpSpPr>
          <a:xfrm>
            <a:off x="3252969" y="7170085"/>
            <a:ext cx="2467664" cy="2462660"/>
            <a:chOff x="0" y="0"/>
            <a:chExt cx="6350000" cy="6350000"/>
          </a:xfrm>
          <a:solidFill>
            <a:schemeClr val="bg1"/>
          </a:solidFill>
        </p:grpSpPr>
        <p:sp>
          <p:nvSpPr>
            <p:cNvPr id="32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  <a:ln w="38100" cap="flat" cmpd="sng">
              <a:solidFill>
                <a:schemeClr val="tx1"/>
              </a:solidFill>
            </a:ln>
          </p:spPr>
        </p:sp>
      </p:grpSp>
      <p:sp>
        <p:nvSpPr>
          <p:cNvPr id="33" name="TextBox 32"/>
          <p:cNvSpPr txBox="1"/>
          <p:nvPr/>
        </p:nvSpPr>
        <p:spPr>
          <a:xfrm>
            <a:off x="3458100" y="7704818"/>
            <a:ext cx="2057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В результате в уплату задолженности поступило 0,6 млн. руб. </a:t>
            </a:r>
            <a:endParaRPr lang="ru-RU" sz="1600" b="1" dirty="0"/>
          </a:p>
        </p:txBody>
      </p:sp>
      <p:pic>
        <p:nvPicPr>
          <p:cNvPr id="34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88251" y="6695607"/>
            <a:ext cx="1828800" cy="926386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5603927" y="7102477"/>
            <a:ext cx="1597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Проведено 3 заседания Комиссий</a:t>
            </a:r>
            <a:endPara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464366" y="5003789"/>
            <a:ext cx="24873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В целях контроля результатов по легализации неофициальных трудовых отношений определен показатель по снижению неформальной </a:t>
            </a:r>
          </a:p>
          <a:p>
            <a:pPr algn="ctr"/>
            <a:r>
              <a:rPr lang="ru-RU" sz="1600" b="1" dirty="0" smtClean="0"/>
              <a:t>занятости</a:t>
            </a:r>
          </a:p>
          <a:p>
            <a:pPr algn="just"/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36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021357" y="4138456"/>
            <a:ext cx="486176" cy="480872"/>
          </a:xfrm>
          <a:prstGeom prst="rect">
            <a:avLst/>
          </a:prstGeom>
        </p:spPr>
      </p:pic>
      <p:grpSp>
        <p:nvGrpSpPr>
          <p:cNvPr id="37" name="Group 5"/>
          <p:cNvGrpSpPr/>
          <p:nvPr/>
        </p:nvGrpSpPr>
        <p:grpSpPr>
          <a:xfrm>
            <a:off x="897932" y="5234051"/>
            <a:ext cx="2467664" cy="2462660"/>
            <a:chOff x="0" y="0"/>
            <a:chExt cx="6350000" cy="6350000"/>
          </a:xfrm>
          <a:solidFill>
            <a:schemeClr val="bg1"/>
          </a:solidFill>
        </p:grpSpPr>
        <p:sp>
          <p:nvSpPr>
            <p:cNvPr id="38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  <a:ln w="38100" cap="flat" cmpd="sng">
              <a:solidFill>
                <a:schemeClr val="tx1"/>
              </a:solidFill>
            </a:ln>
          </p:spPr>
        </p:sp>
      </p:grpSp>
      <p:sp>
        <p:nvSpPr>
          <p:cNvPr id="39" name="TextBox 38"/>
          <p:cNvSpPr txBox="1"/>
          <p:nvPr/>
        </p:nvSpPr>
        <p:spPr>
          <a:xfrm>
            <a:off x="1084368" y="5926772"/>
            <a:ext cx="2057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рассмотрены </a:t>
            </a:r>
          </a:p>
          <a:p>
            <a:pPr algn="ctr"/>
            <a:r>
              <a:rPr lang="ru-RU" sz="1600" b="1" dirty="0" smtClean="0"/>
              <a:t>94 должника с общей суммой – </a:t>
            </a:r>
          </a:p>
          <a:p>
            <a:pPr algn="ctr"/>
            <a:r>
              <a:rPr lang="ru-RU" sz="1600" b="1" dirty="0" smtClean="0"/>
              <a:t>0,9 млн. руб.</a:t>
            </a:r>
            <a:endParaRPr lang="ru-RU" sz="1600" b="1" dirty="0"/>
          </a:p>
        </p:txBody>
      </p:sp>
      <p:pic>
        <p:nvPicPr>
          <p:cNvPr id="4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657600" y="7102477"/>
            <a:ext cx="486176" cy="480872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1843046" y="2001720"/>
            <a:ext cx="2057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рассмотрено </a:t>
            </a:r>
          </a:p>
          <a:p>
            <a:pPr algn="ctr"/>
            <a:r>
              <a:rPr lang="ru-RU" sz="1600" b="1" dirty="0" smtClean="0"/>
              <a:t>167 должников с общей суммой – </a:t>
            </a:r>
          </a:p>
          <a:p>
            <a:pPr algn="ctr"/>
            <a:r>
              <a:rPr lang="ru-RU" sz="1600" b="1" dirty="0" smtClean="0"/>
              <a:t>76,4 млн. руб.</a:t>
            </a:r>
            <a:endParaRPr lang="ru-RU" sz="1600" b="1" dirty="0"/>
          </a:p>
        </p:txBody>
      </p:sp>
      <p:pic>
        <p:nvPicPr>
          <p:cNvPr id="44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726668" y="1937736"/>
            <a:ext cx="486176" cy="480872"/>
          </a:xfrm>
          <a:prstGeom prst="rect">
            <a:avLst/>
          </a:prstGeom>
        </p:spPr>
      </p:pic>
      <p:pic>
        <p:nvPicPr>
          <p:cNvPr id="45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435180" y="3891196"/>
            <a:ext cx="486176" cy="480872"/>
          </a:xfrm>
          <a:prstGeom prst="rect">
            <a:avLst/>
          </a:prstGeom>
        </p:spPr>
      </p:pic>
      <p:pic>
        <p:nvPicPr>
          <p:cNvPr id="46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320205" y="5018787"/>
            <a:ext cx="486176" cy="480872"/>
          </a:xfrm>
          <a:prstGeom prst="rect">
            <a:avLst/>
          </a:prstGeom>
        </p:spPr>
      </p:pic>
      <p:pic>
        <p:nvPicPr>
          <p:cNvPr id="47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816003" y="5431408"/>
            <a:ext cx="486176" cy="480872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6154400" y="9921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400" b="1" smtClean="0">
                <a:solidFill>
                  <a:schemeClr val="tx1"/>
                </a:solidFill>
              </a:rPr>
              <a:pPr/>
              <a:t>17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3335000" y="0"/>
            <a:ext cx="49495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i="1" dirty="0" smtClean="0"/>
              <a:t>Проект отчета об исполнении бюджета МО ГО «Сыктывкар» за 2022 год</a:t>
            </a:r>
          </a:p>
          <a:p>
            <a:pPr algn="r"/>
            <a:r>
              <a:rPr lang="ru-RU" sz="1100" i="1" dirty="0" smtClean="0"/>
              <a:t>Департамент финансов администрации МО ГО «Сыктывкар»</a:t>
            </a:r>
            <a:endParaRPr lang="ru-RU" sz="1100" i="1" dirty="0"/>
          </a:p>
        </p:txBody>
      </p:sp>
    </p:spTree>
    <p:extLst>
      <p:ext uri="{BB962C8B-B14F-4D97-AF65-F5344CB8AC3E}">
        <p14:creationId xmlns:p14="http://schemas.microsoft.com/office/powerpoint/2010/main" val="372059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8000"/>
          </a:blip>
          <a:srcRect t="27500" b="16250"/>
          <a:stretch>
            <a:fillRect/>
          </a:stretch>
        </p:blipFill>
        <p:spPr>
          <a:xfrm>
            <a:off x="21973" y="-21336"/>
            <a:ext cx="18288000" cy="102870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4225" y="283243"/>
            <a:ext cx="11169424" cy="58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000" lvl="0" indent="0">
              <a:spcBef>
                <a:spcPct val="0"/>
              </a:spcBef>
            </a:pPr>
            <a:r>
              <a:rPr lang="ru-RU" sz="3800" b="1" u="sng" dirty="0" smtClean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Безвозмездные поступления, млн. руб.</a:t>
            </a:r>
            <a:endParaRPr lang="en-US" sz="3800" b="1" u="sng" dirty="0">
              <a:solidFill>
                <a:srgbClr val="1B1B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BM Plex Sans" panose="020B0604020202020204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48109438"/>
              </p:ext>
            </p:extLst>
          </p:nvPr>
        </p:nvGraphicFramePr>
        <p:xfrm>
          <a:off x="2895600" y="1181100"/>
          <a:ext cx="10287000" cy="899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637" y="7886700"/>
            <a:ext cx="30337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Дотации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200,9 млн. руб.</a:t>
            </a:r>
          </a:p>
          <a:p>
            <a:pPr algn="ctr"/>
            <a:r>
              <a:rPr lang="ru-RU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2,7 %</a:t>
            </a:r>
          </a:p>
        </p:txBody>
      </p:sp>
      <p:sp>
        <p:nvSpPr>
          <p:cNvPr id="37" name="TextBox 35"/>
          <p:cNvSpPr txBox="1"/>
          <p:nvPr/>
        </p:nvSpPr>
        <p:spPr>
          <a:xfrm>
            <a:off x="-17651" y="6286500"/>
            <a:ext cx="3065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Субсидии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1 478,0 млн. руб.</a:t>
            </a:r>
          </a:p>
          <a:p>
            <a:pPr algn="ctr"/>
            <a:r>
              <a:rPr lang="ru-RU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20,3 %</a:t>
            </a:r>
          </a:p>
        </p:txBody>
      </p:sp>
      <p:sp>
        <p:nvSpPr>
          <p:cNvPr id="38" name="TextBox 35"/>
          <p:cNvSpPr txBox="1"/>
          <p:nvPr/>
        </p:nvSpPr>
        <p:spPr>
          <a:xfrm>
            <a:off x="-9145" y="1409700"/>
            <a:ext cx="305714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Прочие безвозмездные поступления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4,6 млн. руб.</a:t>
            </a:r>
          </a:p>
          <a:p>
            <a:pPr algn="ctr"/>
            <a:r>
              <a:rPr lang="ru-RU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0,1 %</a:t>
            </a:r>
          </a:p>
        </p:txBody>
      </p:sp>
      <p:sp>
        <p:nvSpPr>
          <p:cNvPr id="39" name="TextBox 35"/>
          <p:cNvSpPr txBox="1"/>
          <p:nvPr/>
        </p:nvSpPr>
        <p:spPr>
          <a:xfrm>
            <a:off x="-9144" y="3009900"/>
            <a:ext cx="305714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Иные межбюджетные трансферты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500,7 млн. руб.</a:t>
            </a:r>
          </a:p>
          <a:p>
            <a:pPr algn="ctr"/>
            <a:r>
              <a:rPr lang="ru-RU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6,9 %</a:t>
            </a:r>
          </a:p>
        </p:txBody>
      </p:sp>
      <p:sp>
        <p:nvSpPr>
          <p:cNvPr id="40" name="TextBox 35"/>
          <p:cNvSpPr txBox="1"/>
          <p:nvPr/>
        </p:nvSpPr>
        <p:spPr>
          <a:xfrm>
            <a:off x="14225" y="4675548"/>
            <a:ext cx="30337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Субвенции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5 095,0 млн. руб.</a:t>
            </a:r>
          </a:p>
          <a:p>
            <a:pPr algn="ctr"/>
            <a:r>
              <a:rPr lang="ru-RU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70,0 %</a:t>
            </a:r>
          </a:p>
        </p:txBody>
      </p:sp>
      <p:pic>
        <p:nvPicPr>
          <p:cNvPr id="41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5"/>
              </a:ext>
            </a:extLst>
          </a:blip>
          <a:srcRect/>
          <a:stretch>
            <a:fillRect/>
          </a:stretch>
        </p:blipFill>
        <p:spPr>
          <a:xfrm>
            <a:off x="13487400" y="1370117"/>
            <a:ext cx="733024" cy="733024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14257000" y="1456810"/>
            <a:ext cx="395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в 2022 по сравнению с 2021 на </a:t>
            </a:r>
            <a:r>
              <a:rPr lang="ru-RU" sz="2200" b="1" dirty="0" smtClean="0"/>
              <a:t>3,9 млн.руб.  </a:t>
            </a:r>
            <a:r>
              <a:rPr lang="ru-RU" sz="2200" dirty="0" smtClean="0"/>
              <a:t>(или в 7,6 раз)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3716000" y="2197322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00FF"/>
                </a:solidFill>
              </a:rPr>
              <a:t>исполнение плана в 2022 -  </a:t>
            </a:r>
            <a:r>
              <a:rPr lang="ru-RU" b="1" dirty="0" smtClean="0">
                <a:solidFill>
                  <a:srgbClr val="0000FF"/>
                </a:solidFill>
              </a:rPr>
              <a:t>83,3 %* </a:t>
            </a:r>
            <a:endParaRPr lang="ru-RU" sz="1000" b="1" dirty="0">
              <a:solidFill>
                <a:srgbClr val="0000FF"/>
              </a:solidFill>
            </a:endParaRPr>
          </a:p>
        </p:txBody>
      </p:sp>
      <p:pic>
        <p:nvPicPr>
          <p:cNvPr id="44" name="Picture 17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3511784" y="2994615"/>
            <a:ext cx="733024" cy="730358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14342981" y="3036628"/>
            <a:ext cx="395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в 2022 по сравнению с 2021 на </a:t>
            </a:r>
            <a:r>
              <a:rPr lang="ru-RU" sz="2200" b="1" dirty="0" smtClean="0"/>
              <a:t>54,3 млн.руб.  </a:t>
            </a:r>
            <a:r>
              <a:rPr lang="ru-RU" sz="2200" dirty="0" smtClean="0"/>
              <a:t>(или 9,8 %)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3716000" y="3825508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00FF"/>
                </a:solidFill>
              </a:rPr>
              <a:t>исполнение плана в 2022 -  </a:t>
            </a:r>
            <a:r>
              <a:rPr lang="ru-RU" b="1" dirty="0" smtClean="0">
                <a:solidFill>
                  <a:srgbClr val="0000FF"/>
                </a:solidFill>
              </a:rPr>
              <a:t>99,5 %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47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5"/>
              </a:ext>
            </a:extLst>
          </a:blip>
          <a:srcRect/>
          <a:stretch>
            <a:fillRect/>
          </a:stretch>
        </p:blipFill>
        <p:spPr>
          <a:xfrm>
            <a:off x="13487400" y="4610100"/>
            <a:ext cx="733024" cy="733024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14327741" y="4738734"/>
            <a:ext cx="395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в 2022 по сравнению с 2021 на </a:t>
            </a:r>
            <a:r>
              <a:rPr lang="ru-RU" sz="2200" b="1" dirty="0" smtClean="0"/>
              <a:t>618,9 млн.руб.  </a:t>
            </a:r>
            <a:r>
              <a:rPr lang="ru-RU" sz="2200" dirty="0" smtClean="0"/>
              <a:t>(или 13,8 %)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3695301" y="5444989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00FF"/>
                </a:solidFill>
              </a:rPr>
              <a:t>исполнение плана в 2022 -  </a:t>
            </a:r>
            <a:r>
              <a:rPr lang="ru-RU" b="1" dirty="0" smtClean="0">
                <a:solidFill>
                  <a:srgbClr val="0000FF"/>
                </a:solidFill>
              </a:rPr>
              <a:t>99,8 %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50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5"/>
              </a:ext>
            </a:extLst>
          </a:blip>
          <a:srcRect/>
          <a:stretch>
            <a:fillRect/>
          </a:stretch>
        </p:blipFill>
        <p:spPr>
          <a:xfrm>
            <a:off x="13467568" y="6236249"/>
            <a:ext cx="733024" cy="733024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14312501" y="6322942"/>
            <a:ext cx="395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в 2022 по сравнению с 2021 на </a:t>
            </a:r>
            <a:r>
              <a:rPr lang="ru-RU" sz="2200" b="1" dirty="0" smtClean="0"/>
              <a:t>2,9 млн.руб.  </a:t>
            </a:r>
            <a:r>
              <a:rPr lang="ru-RU" sz="2200" dirty="0" smtClean="0"/>
              <a:t>(или 0,2 %)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3648944" y="7055941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00FF"/>
                </a:solidFill>
              </a:rPr>
              <a:t>исполнение плана в 2022 -  </a:t>
            </a:r>
            <a:r>
              <a:rPr lang="ru-RU" b="1" dirty="0" smtClean="0">
                <a:solidFill>
                  <a:srgbClr val="0000FF"/>
                </a:solidFill>
              </a:rPr>
              <a:t>91,9 %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65" name="Picture 17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3487400" y="7882083"/>
            <a:ext cx="733024" cy="730358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14312501" y="7886700"/>
            <a:ext cx="395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в 2022 по сравнению с 2021 на </a:t>
            </a:r>
            <a:r>
              <a:rPr lang="ru-RU" sz="2200" b="1" dirty="0" smtClean="0"/>
              <a:t>39,1 млн.руб.  </a:t>
            </a:r>
            <a:r>
              <a:rPr lang="ru-RU" sz="2200" dirty="0" smtClean="0"/>
              <a:t>(или 16,3 %)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3642848" y="8831484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00FF"/>
                </a:solidFill>
              </a:rPr>
              <a:t>исполнение плана в 2022 -  </a:t>
            </a:r>
            <a:r>
              <a:rPr lang="ru-RU" b="1" dirty="0" smtClean="0">
                <a:solidFill>
                  <a:srgbClr val="0000FF"/>
                </a:solidFill>
              </a:rPr>
              <a:t>100,0 %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973" y="9719774"/>
            <a:ext cx="178088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/>
              <a:t>* Исполнение составляет 83,3% </a:t>
            </a:r>
            <a:r>
              <a:rPr lang="ru-RU" sz="1500" dirty="0"/>
              <a:t>от уточнённого планового объема в 2022 </a:t>
            </a:r>
            <a:r>
              <a:rPr lang="ru-RU" sz="1500" dirty="0" smtClean="0"/>
              <a:t>году, что обусловлено возвратом</a:t>
            </a:r>
            <a:r>
              <a:rPr lang="ru-RU" sz="1500" dirty="0"/>
              <a:t> прочих остатков субсидий, субвенций и иных межбюджетных трансфертов, имеющих целевое назначение, прошлых лет из бюджетов городских округов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6162725" y="992445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400" b="1" smtClean="0">
                <a:solidFill>
                  <a:schemeClr val="tx1"/>
                </a:solidFill>
              </a:rPr>
              <a:pPr/>
              <a:t>18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335000" y="0"/>
            <a:ext cx="49495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i="1" dirty="0" smtClean="0"/>
              <a:t>Проект отчета об исполнении бюджета МО ГО «Сыктывкар» за 2022 год</a:t>
            </a:r>
          </a:p>
          <a:p>
            <a:pPr algn="r"/>
            <a:r>
              <a:rPr lang="ru-RU" sz="1100" i="1" dirty="0" smtClean="0"/>
              <a:t>Департамент финансов администрации МО ГО «Сыктывкар»</a:t>
            </a:r>
            <a:endParaRPr lang="ru-RU" sz="1100" i="1" dirty="0"/>
          </a:p>
        </p:txBody>
      </p:sp>
    </p:spTree>
    <p:extLst>
      <p:ext uri="{BB962C8B-B14F-4D97-AF65-F5344CB8AC3E}">
        <p14:creationId xmlns:p14="http://schemas.microsoft.com/office/powerpoint/2010/main" val="359943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096" y="4229100"/>
            <a:ext cx="18288000" cy="3086100"/>
          </a:xfrm>
          <a:prstGeom prst="rect">
            <a:avLst/>
          </a:prstGeom>
          <a:solidFill>
            <a:srgbClr val="FFFF99"/>
          </a:solidFill>
        </p:spPr>
      </p:sp>
      <p:sp>
        <p:nvSpPr>
          <p:cNvPr id="3" name="TextBox 6"/>
          <p:cNvSpPr txBox="1"/>
          <p:nvPr/>
        </p:nvSpPr>
        <p:spPr>
          <a:xfrm>
            <a:off x="0" y="465064"/>
            <a:ext cx="17897856" cy="8156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0000" lvl="0" indent="0">
              <a:spcBef>
                <a:spcPct val="0"/>
              </a:spcBef>
            </a:pPr>
            <a:r>
              <a:rPr lang="ru-RU" sz="3800" b="1" u="sng" dirty="0" smtClean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Структура расходов бюджета МО ГО «Сыктывкар»</a:t>
            </a:r>
          </a:p>
          <a:p>
            <a:pPr marL="360000" lvl="0" indent="0">
              <a:spcBef>
                <a:spcPct val="0"/>
              </a:spcBef>
            </a:pPr>
            <a:r>
              <a:rPr lang="ru-RU" sz="1500" b="1" u="sng" dirty="0" smtClean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(в разрезе разделов классификации расходов бюджета)</a:t>
            </a:r>
            <a:endParaRPr lang="en-US" sz="1500" b="1" u="sng" dirty="0">
              <a:solidFill>
                <a:srgbClr val="1B1B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BM Plex Sans" panose="020B0604020202020204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287411436"/>
              </p:ext>
            </p:extLst>
          </p:nvPr>
        </p:nvGraphicFramePr>
        <p:xfrm>
          <a:off x="4572000" y="1657350"/>
          <a:ext cx="13106400" cy="822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Прямая соединительная линия 5"/>
          <p:cNvCxnSpPr/>
          <p:nvPr/>
        </p:nvCxnSpPr>
        <p:spPr>
          <a:xfrm>
            <a:off x="609600" y="2171700"/>
            <a:ext cx="45720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33756" y="1679257"/>
            <a:ext cx="55656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solidFill>
                  <a:srgbClr val="0000FF"/>
                </a:solidFill>
              </a:rPr>
              <a:t>социально-культурная сфера, в  т. ч.:</a:t>
            </a:r>
            <a:endParaRPr lang="ru-RU" sz="2600" b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" y="2781300"/>
            <a:ext cx="4267200" cy="430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/>
              <a:t>образование – 87,2 %</a:t>
            </a:r>
            <a:endParaRPr lang="ru-RU" sz="2200" dirty="0"/>
          </a:p>
        </p:txBody>
      </p:sp>
      <p:sp>
        <p:nvSpPr>
          <p:cNvPr id="11" name="TextBox 10"/>
          <p:cNvSpPr txBox="1"/>
          <p:nvPr/>
        </p:nvSpPr>
        <p:spPr>
          <a:xfrm>
            <a:off x="609600" y="3807916"/>
            <a:ext cx="4267200" cy="7694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/>
              <a:t>культура, кинематография – </a:t>
            </a:r>
          </a:p>
          <a:p>
            <a:pPr algn="ctr"/>
            <a:r>
              <a:rPr lang="ru-RU" sz="2200" dirty="0" smtClean="0"/>
              <a:t>4,7 %</a:t>
            </a:r>
            <a:endParaRPr lang="ru-RU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618744" y="4838700"/>
            <a:ext cx="4267200" cy="7694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/>
              <a:t>физическая культура и спорт –</a:t>
            </a:r>
          </a:p>
          <a:p>
            <a:pPr algn="ctr"/>
            <a:r>
              <a:rPr lang="ru-RU" sz="2200" dirty="0" smtClean="0"/>
              <a:t> 4,4 %</a:t>
            </a:r>
            <a:endParaRPr lang="ru-RU" sz="2200" dirty="0"/>
          </a:p>
        </p:txBody>
      </p:sp>
      <p:sp>
        <p:nvSpPr>
          <p:cNvPr id="13" name="TextBox 12"/>
          <p:cNvSpPr txBox="1"/>
          <p:nvPr/>
        </p:nvSpPr>
        <p:spPr>
          <a:xfrm>
            <a:off x="609600" y="5981700"/>
            <a:ext cx="4267200" cy="430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/>
              <a:t>социальная политика – 3,6 %</a:t>
            </a:r>
            <a:endParaRPr lang="ru-RU" sz="2200" dirty="0"/>
          </a:p>
        </p:txBody>
      </p:sp>
      <p:sp>
        <p:nvSpPr>
          <p:cNvPr id="14" name="TextBox 13"/>
          <p:cNvSpPr txBox="1"/>
          <p:nvPr/>
        </p:nvSpPr>
        <p:spPr>
          <a:xfrm>
            <a:off x="655320" y="7118043"/>
            <a:ext cx="4267200" cy="7694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/>
              <a:t>средства массовой информации – 0,1 %</a:t>
            </a:r>
            <a:endParaRPr lang="ru-RU" sz="22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6160496" y="9921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400" b="1" smtClean="0">
                <a:solidFill>
                  <a:schemeClr val="tx1"/>
                </a:solidFill>
              </a:rPr>
              <a:pPr/>
              <a:t>19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335000" y="0"/>
            <a:ext cx="49495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i="1" dirty="0" smtClean="0"/>
              <a:t>Проект отчета об исполнении бюджета МО ГО «Сыктывкар» за 2022 год</a:t>
            </a:r>
          </a:p>
          <a:p>
            <a:pPr algn="r"/>
            <a:r>
              <a:rPr lang="ru-RU" sz="1100" i="1" dirty="0" smtClean="0"/>
              <a:t>Департамент финансов администрации МО ГО «Сыктывкар»</a:t>
            </a:r>
            <a:endParaRPr lang="ru-RU" sz="1100" i="1" dirty="0"/>
          </a:p>
        </p:txBody>
      </p:sp>
    </p:spTree>
    <p:extLst>
      <p:ext uri="{BB962C8B-B14F-4D97-AF65-F5344CB8AC3E}">
        <p14:creationId xmlns:p14="http://schemas.microsoft.com/office/powerpoint/2010/main" val="66954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772400" y="0"/>
            <a:ext cx="10628346" cy="10287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sp>
      <p:sp>
        <p:nvSpPr>
          <p:cNvPr id="6" name="Прямоугольник 5"/>
          <p:cNvSpPr/>
          <p:nvPr/>
        </p:nvSpPr>
        <p:spPr>
          <a:xfrm>
            <a:off x="699448" y="1333500"/>
            <a:ext cx="17132336" cy="7940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400" dirty="0" smtClean="0">
                <a:latin typeface="IBM Plex Sans" panose="020B0604020202020204" charset="0"/>
              </a:rPr>
              <a:t>     Департамент </a:t>
            </a:r>
            <a:r>
              <a:rPr lang="ru-RU" sz="3400" dirty="0">
                <a:latin typeface="IBM Plex Sans" panose="020B0604020202020204" charset="0"/>
              </a:rPr>
              <a:t>финансов </a:t>
            </a:r>
            <a:r>
              <a:rPr lang="ru-RU" sz="3400" dirty="0" smtClean="0">
                <a:latin typeface="IBM Plex Sans" panose="020B0604020202020204" charset="0"/>
              </a:rPr>
              <a:t>администрации МО ГО «Сыктывкар» представляет </a:t>
            </a:r>
            <a:r>
              <a:rPr lang="ru-RU" sz="3400" dirty="0">
                <a:latin typeface="IBM Plex Sans" panose="020B0604020202020204" charset="0"/>
              </a:rPr>
              <a:t>брошюру «Бюджет для </a:t>
            </a:r>
            <a:r>
              <a:rPr lang="ru-RU" sz="3400" dirty="0" smtClean="0">
                <a:latin typeface="IBM Plex Sans" panose="020B0604020202020204" charset="0"/>
              </a:rPr>
              <a:t>граждан </a:t>
            </a:r>
            <a:r>
              <a:rPr lang="ru-RU" sz="3400" dirty="0">
                <a:latin typeface="IBM Plex Sans" panose="020B0604020202020204" charset="0"/>
              </a:rPr>
              <a:t>к проекту </a:t>
            </a:r>
            <a:r>
              <a:rPr lang="ru-RU" sz="3400" dirty="0" smtClean="0">
                <a:latin typeface="IBM Plex Sans" panose="020B0604020202020204" charset="0"/>
              </a:rPr>
              <a:t>решения Совета МО ГО «Сыктывкар» «Об утверждении отчета об исполнении бюджета муниципального образования городского округа «Сыктывкар» за 2022 год».</a:t>
            </a:r>
            <a:endParaRPr lang="ru-RU" sz="3400" dirty="0">
              <a:latin typeface="IBM Plex Sans" panose="020B0604020202020204" charset="0"/>
            </a:endParaRPr>
          </a:p>
          <a:p>
            <a:pPr algn="just"/>
            <a:r>
              <a:rPr lang="ru-RU" sz="3400" dirty="0" smtClean="0">
                <a:ln w="10541" cmpd="sng">
                  <a:noFill/>
                  <a:prstDash val="solid"/>
                </a:ln>
                <a:latin typeface="IBM Plex Sans" panose="020B0604020202020204" charset="0"/>
                <a:cs typeface="Times New Roman" panose="02020603050405020304" pitchFamily="18" charset="0"/>
              </a:rPr>
              <a:t>     Каждый  </a:t>
            </a:r>
            <a:r>
              <a:rPr lang="ru-RU" sz="3400" dirty="0">
                <a:ln w="10541" cmpd="sng">
                  <a:noFill/>
                  <a:prstDash val="solid"/>
                </a:ln>
                <a:latin typeface="IBM Plex Sans" panose="020B0604020202020204" charset="0"/>
                <a:cs typeface="Times New Roman" panose="02020603050405020304" pitchFamily="18" charset="0"/>
              </a:rPr>
              <a:t>из нас должен иметь возможность в полном объеме  получить  информацию о том, сколько город зарабатывает и сколько тратит, какие программы  являются  </a:t>
            </a:r>
            <a:r>
              <a:rPr lang="ru-RU" sz="3400" dirty="0" smtClean="0">
                <a:ln w="10541" cmpd="sng">
                  <a:noFill/>
                  <a:prstDash val="solid"/>
                </a:ln>
                <a:latin typeface="IBM Plex Sans" panose="020B0604020202020204" charset="0"/>
                <a:cs typeface="Times New Roman" panose="02020603050405020304" pitchFamily="18" charset="0"/>
              </a:rPr>
              <a:t>приоритетными</a:t>
            </a:r>
            <a:r>
              <a:rPr lang="ru-RU" sz="3400" dirty="0">
                <a:ln w="10541" cmpd="sng">
                  <a:noFill/>
                  <a:prstDash val="solid"/>
                </a:ln>
                <a:latin typeface="IBM Plex Sans" panose="020B0604020202020204" charset="0"/>
                <a:cs typeface="Times New Roman" panose="02020603050405020304" pitchFamily="18" charset="0"/>
              </a:rPr>
              <a:t>, какие планируется достичь результаты. Особенную важность данный вопрос приобретает в  условиях сохраняющейся </a:t>
            </a:r>
            <a:r>
              <a:rPr lang="ru-RU" sz="3400" dirty="0" smtClean="0">
                <a:ln w="10541" cmpd="sng">
                  <a:noFill/>
                  <a:prstDash val="solid"/>
                </a:ln>
                <a:latin typeface="IBM Plex Sans" panose="020B0604020202020204" charset="0"/>
                <a:cs typeface="Times New Roman" panose="02020603050405020304" pitchFamily="18" charset="0"/>
              </a:rPr>
              <a:t>сложной </a:t>
            </a:r>
            <a:r>
              <a:rPr lang="ru-RU" sz="3400" dirty="0">
                <a:ln w="10541" cmpd="sng">
                  <a:noFill/>
                  <a:prstDash val="solid"/>
                </a:ln>
                <a:latin typeface="IBM Plex Sans" panose="020B0604020202020204" charset="0"/>
                <a:cs typeface="Times New Roman" panose="02020603050405020304" pitchFamily="18" charset="0"/>
              </a:rPr>
              <a:t>экономической ситуации. </a:t>
            </a:r>
          </a:p>
          <a:p>
            <a:pPr algn="just"/>
            <a:r>
              <a:rPr lang="ru-RU" sz="3400" dirty="0" smtClean="0">
                <a:ln w="10541" cmpd="sng">
                  <a:noFill/>
                  <a:prstDash val="solid"/>
                </a:ln>
                <a:latin typeface="IBM Plex Sans" panose="020B0604020202020204" charset="0"/>
                <a:cs typeface="Times New Roman" panose="02020603050405020304" pitchFamily="18" charset="0"/>
              </a:rPr>
              <a:t>     В 2022 </a:t>
            </a:r>
            <a:r>
              <a:rPr lang="ru-RU" sz="3400" dirty="0">
                <a:ln w="10541" cmpd="sng">
                  <a:noFill/>
                  <a:prstDash val="solid"/>
                </a:ln>
                <a:latin typeface="IBM Plex Sans" panose="020B0604020202020204" charset="0"/>
                <a:cs typeface="Times New Roman" panose="02020603050405020304" pitchFamily="18" charset="0"/>
              </a:rPr>
              <a:t>году деятельность органов местного самоуправления в части бюджетной и налоговой политики была направлена </a:t>
            </a:r>
            <a:r>
              <a:rPr lang="ru-RU" sz="3400" dirty="0" smtClean="0">
                <a:ln w="10541" cmpd="sng">
                  <a:noFill/>
                  <a:prstDash val="solid"/>
                </a:ln>
                <a:latin typeface="IBM Plex Sans" panose="020B0604020202020204" charset="0"/>
                <a:cs typeface="Times New Roman" panose="02020603050405020304" pitchFamily="18" charset="0"/>
              </a:rPr>
              <a:t>на сохранение устойчивости </a:t>
            </a:r>
            <a:r>
              <a:rPr lang="ru-RU" sz="3400" dirty="0">
                <a:ln w="10541" cmpd="sng">
                  <a:noFill/>
                  <a:prstDash val="solid"/>
                </a:ln>
                <a:latin typeface="IBM Plex Sans" panose="020B0604020202020204" charset="0"/>
                <a:cs typeface="Times New Roman" panose="02020603050405020304" pitchFamily="18" charset="0"/>
              </a:rPr>
              <a:t>местного бюджета при привлечении всех возможных источников и инструментов финансового обеспечения поставленных задач</a:t>
            </a:r>
            <a:r>
              <a:rPr lang="ru-RU" sz="3400" dirty="0" smtClean="0">
                <a:ln w="10541" cmpd="sng">
                  <a:noFill/>
                  <a:prstDash val="solid"/>
                </a:ln>
                <a:latin typeface="IBM Plex Sans" panose="020B0604020202020204" charset="0"/>
                <a:cs typeface="Times New Roman" panose="02020603050405020304" pitchFamily="18" charset="0"/>
              </a:rPr>
              <a:t>. Участие </a:t>
            </a:r>
            <a:r>
              <a:rPr lang="ru-RU" sz="3400" dirty="0">
                <a:ln w="10541" cmpd="sng">
                  <a:noFill/>
                  <a:prstDash val="solid"/>
                </a:ln>
                <a:latin typeface="IBM Plex Sans" panose="020B0604020202020204" charset="0"/>
                <a:cs typeface="Times New Roman" panose="02020603050405020304" pitchFamily="18" charset="0"/>
              </a:rPr>
              <a:t>общества в этих процессах, контроль за ними в современных условиях – это обязательное условие устойчивого развития экономической и финансовой сфер города.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916829" y="411480"/>
            <a:ext cx="6378583" cy="450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80"/>
              </a:lnSpc>
              <a:spcBef>
                <a:spcPct val="0"/>
              </a:spcBef>
            </a:pPr>
            <a:r>
              <a:rPr lang="ru-RU" sz="3800" b="1" u="sng" dirty="0" smtClean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/>
              </a:rPr>
              <a:t>Актуальность</a:t>
            </a:r>
            <a:endParaRPr lang="en-US" sz="3800" b="1" u="sng" dirty="0">
              <a:solidFill>
                <a:srgbClr val="1B1B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BM Plex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35000" y="0"/>
            <a:ext cx="49495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i="1" dirty="0" smtClean="0"/>
              <a:t>Проект отчета об исполнении бюджета МО ГО «Сыктывкар» за 2022 год</a:t>
            </a:r>
          </a:p>
          <a:p>
            <a:pPr algn="r"/>
            <a:r>
              <a:rPr lang="ru-RU" sz="1100" i="1" dirty="0" smtClean="0"/>
              <a:t>Департамент финансов администрации МО ГО «Сыктывкар»</a:t>
            </a:r>
            <a:endParaRPr lang="ru-RU" sz="1100" i="1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6267146" y="9911071"/>
            <a:ext cx="2020854" cy="365125"/>
          </a:xfrm>
        </p:spPr>
        <p:txBody>
          <a:bodyPr/>
          <a:lstStyle/>
          <a:p>
            <a:fld id="{B6F15528-21DE-4FAA-801E-634DDDAF4B2B}" type="slidenum">
              <a:rPr lang="en-US" sz="1400" b="1" smtClean="0">
                <a:solidFill>
                  <a:schemeClr val="tx1"/>
                </a:solidFill>
              </a:rPr>
              <a:pPr/>
              <a:t>2</a:t>
            </a:fld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17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114300"/>
            <a:ext cx="18288000" cy="23396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sp>
      <p:sp>
        <p:nvSpPr>
          <p:cNvPr id="3" name="TextBox 5"/>
          <p:cNvSpPr txBox="1"/>
          <p:nvPr/>
        </p:nvSpPr>
        <p:spPr>
          <a:xfrm>
            <a:off x="-1" y="502920"/>
            <a:ext cx="13389925" cy="886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0000" lvl="0" indent="0" algn="l">
              <a:lnSpc>
                <a:spcPts val="3380"/>
              </a:lnSpc>
              <a:spcBef>
                <a:spcPct val="0"/>
              </a:spcBef>
            </a:pPr>
            <a:r>
              <a:rPr lang="ru-RU" sz="3800" b="1" u="sng" dirty="0" smtClean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/>
              </a:rPr>
              <a:t>Динамика среднего размера заработной платы работников, тыс. руб.</a:t>
            </a:r>
            <a:endParaRPr lang="en-US" sz="3800" b="1" u="sng" dirty="0">
              <a:solidFill>
                <a:srgbClr val="1B1B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BM Plex Sans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608335473"/>
              </p:ext>
            </p:extLst>
          </p:nvPr>
        </p:nvGraphicFramePr>
        <p:xfrm>
          <a:off x="838200" y="1562100"/>
          <a:ext cx="17068800" cy="843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1"/>
          <p:cNvSpPr txBox="1"/>
          <p:nvPr/>
        </p:nvSpPr>
        <p:spPr>
          <a:xfrm>
            <a:off x="4916424" y="6286500"/>
            <a:ext cx="1066800" cy="3810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33,9</a:t>
            </a:r>
            <a:endParaRPr lang="ru-RU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9982200" y="6086856"/>
            <a:ext cx="1066800" cy="3810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37,0</a:t>
            </a:r>
            <a:endParaRPr lang="ru-RU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15087600" y="5524500"/>
            <a:ext cx="1066800" cy="3810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43,0</a:t>
            </a:r>
            <a:endParaRPr lang="ru-RU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3733800" y="3467100"/>
            <a:ext cx="762000" cy="3810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rgbClr val="0000FF"/>
                </a:solidFill>
              </a:rPr>
              <a:t>+ 2,7</a:t>
            </a:r>
            <a:endParaRPr lang="ru-RU" sz="1800" b="1" dirty="0">
              <a:solidFill>
                <a:srgbClr val="0000FF"/>
              </a:solidFill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2438400" y="3291840"/>
            <a:ext cx="762000" cy="3810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rgbClr val="0000FF"/>
                </a:solidFill>
              </a:rPr>
              <a:t>+ 2,0</a:t>
            </a:r>
            <a:endParaRPr lang="ru-RU" sz="1800" b="1" dirty="0">
              <a:solidFill>
                <a:srgbClr val="0000FF"/>
              </a:solidFill>
            </a:endParaRPr>
          </a:p>
        </p:txBody>
      </p:sp>
      <p:sp>
        <p:nvSpPr>
          <p:cNvPr id="12" name="TextBox 1"/>
          <p:cNvSpPr txBox="1"/>
          <p:nvPr/>
        </p:nvSpPr>
        <p:spPr>
          <a:xfrm>
            <a:off x="3733800" y="2913888"/>
            <a:ext cx="762000" cy="3810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rgbClr val="0000FF"/>
                </a:solidFill>
              </a:rPr>
              <a:t>+ 6,3</a:t>
            </a:r>
            <a:endParaRPr lang="ru-RU" sz="1800" b="1" dirty="0">
              <a:solidFill>
                <a:srgbClr val="0000FF"/>
              </a:solidFill>
            </a:endParaRPr>
          </a:p>
        </p:txBody>
      </p:sp>
      <p:sp>
        <p:nvSpPr>
          <p:cNvPr id="13" name="TextBox 1"/>
          <p:cNvSpPr txBox="1"/>
          <p:nvPr/>
        </p:nvSpPr>
        <p:spPr>
          <a:xfrm>
            <a:off x="2286000" y="2240607"/>
            <a:ext cx="1066800" cy="3810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68,1</a:t>
            </a:r>
            <a:endParaRPr lang="ru-RU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"/>
          <p:cNvSpPr txBox="1"/>
          <p:nvPr/>
        </p:nvSpPr>
        <p:spPr>
          <a:xfrm>
            <a:off x="4800600" y="3675888"/>
            <a:ext cx="1066800" cy="3810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44,8</a:t>
            </a:r>
            <a:endParaRPr lang="ru-RU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"/>
          <p:cNvSpPr txBox="1"/>
          <p:nvPr/>
        </p:nvSpPr>
        <p:spPr>
          <a:xfrm>
            <a:off x="7391400" y="3107436"/>
            <a:ext cx="1066800" cy="3810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50,4</a:t>
            </a:r>
            <a:endParaRPr lang="ru-RU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"/>
          <p:cNvSpPr txBox="1"/>
          <p:nvPr/>
        </p:nvSpPr>
        <p:spPr>
          <a:xfrm>
            <a:off x="12496800" y="3107436"/>
            <a:ext cx="1066800" cy="3810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54,9</a:t>
            </a:r>
            <a:endParaRPr lang="ru-RU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"/>
          <p:cNvSpPr txBox="1"/>
          <p:nvPr/>
        </p:nvSpPr>
        <p:spPr>
          <a:xfrm>
            <a:off x="15031227" y="3107436"/>
            <a:ext cx="1066800" cy="3810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53,3</a:t>
            </a:r>
            <a:endParaRPr lang="ru-RU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6172200" y="5600700"/>
            <a:ext cx="762122" cy="38099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rgbClr val="0000FF"/>
                </a:solidFill>
              </a:rPr>
              <a:t>+ 2,8</a:t>
            </a:r>
            <a:endParaRPr lang="ru-RU" sz="1800" b="1" dirty="0">
              <a:solidFill>
                <a:srgbClr val="0000FF"/>
              </a:solidFill>
            </a:endParaRPr>
          </a:p>
        </p:txBody>
      </p:sp>
      <p:sp>
        <p:nvSpPr>
          <p:cNvPr id="19" name="TextBox 1"/>
          <p:cNvSpPr txBox="1"/>
          <p:nvPr/>
        </p:nvSpPr>
        <p:spPr>
          <a:xfrm>
            <a:off x="6172200" y="5333997"/>
            <a:ext cx="762122" cy="38099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rgbClr val="0000FF"/>
                </a:solidFill>
              </a:rPr>
              <a:t>+ 2,0</a:t>
            </a:r>
            <a:endParaRPr lang="ru-RU" sz="1800" b="1" dirty="0">
              <a:solidFill>
                <a:srgbClr val="0000FF"/>
              </a:solidFill>
            </a:endParaRPr>
          </a:p>
        </p:txBody>
      </p:sp>
      <p:sp>
        <p:nvSpPr>
          <p:cNvPr id="20" name="TextBox 1"/>
          <p:cNvSpPr txBox="1"/>
          <p:nvPr/>
        </p:nvSpPr>
        <p:spPr>
          <a:xfrm>
            <a:off x="5068763" y="5210565"/>
            <a:ext cx="762122" cy="38099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rgbClr val="0000FF"/>
                </a:solidFill>
              </a:rPr>
              <a:t>+ 1,5</a:t>
            </a:r>
            <a:endParaRPr lang="ru-RU" sz="1800" b="1" dirty="0">
              <a:solidFill>
                <a:srgbClr val="0000FF"/>
              </a:solidFill>
            </a:endParaRPr>
          </a:p>
        </p:txBody>
      </p:sp>
      <p:sp>
        <p:nvSpPr>
          <p:cNvPr id="21" name="TextBox 1"/>
          <p:cNvSpPr txBox="1"/>
          <p:nvPr/>
        </p:nvSpPr>
        <p:spPr>
          <a:xfrm>
            <a:off x="6172200" y="4829571"/>
            <a:ext cx="762122" cy="38099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rgbClr val="0000FF"/>
                </a:solidFill>
              </a:rPr>
              <a:t>+ 4,6</a:t>
            </a:r>
            <a:endParaRPr lang="ru-RU" sz="1800" b="1" dirty="0">
              <a:solidFill>
                <a:srgbClr val="0000FF"/>
              </a:solidFill>
            </a:endParaRPr>
          </a:p>
        </p:txBody>
      </p:sp>
      <p:sp>
        <p:nvSpPr>
          <p:cNvPr id="22" name="TextBox 1"/>
          <p:cNvSpPr txBox="1"/>
          <p:nvPr/>
        </p:nvSpPr>
        <p:spPr>
          <a:xfrm>
            <a:off x="8762939" y="4820430"/>
            <a:ext cx="762122" cy="38099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rgbClr val="0000FF"/>
                </a:solidFill>
              </a:rPr>
              <a:t>+ 3,8</a:t>
            </a:r>
            <a:endParaRPr lang="ru-RU" sz="1800" b="1" dirty="0">
              <a:solidFill>
                <a:srgbClr val="0000FF"/>
              </a:solidFill>
            </a:endParaRPr>
          </a:p>
        </p:txBody>
      </p:sp>
      <p:sp>
        <p:nvSpPr>
          <p:cNvPr id="23" name="TextBox 1"/>
          <p:cNvSpPr txBox="1"/>
          <p:nvPr/>
        </p:nvSpPr>
        <p:spPr>
          <a:xfrm>
            <a:off x="8762939" y="4430295"/>
            <a:ext cx="762122" cy="38099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rgbClr val="0000FF"/>
                </a:solidFill>
              </a:rPr>
              <a:t>+ 4,6</a:t>
            </a:r>
            <a:endParaRPr lang="ru-RU" sz="1800" b="1" dirty="0">
              <a:solidFill>
                <a:srgbClr val="0000FF"/>
              </a:solidFill>
            </a:endParaRPr>
          </a:p>
        </p:txBody>
      </p:sp>
      <p:sp>
        <p:nvSpPr>
          <p:cNvPr id="24" name="TextBox 1"/>
          <p:cNvSpPr txBox="1"/>
          <p:nvPr/>
        </p:nvSpPr>
        <p:spPr>
          <a:xfrm>
            <a:off x="11353800" y="5410203"/>
            <a:ext cx="762122" cy="38099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rgbClr val="0000FF"/>
                </a:solidFill>
              </a:rPr>
              <a:t>+ 1,4</a:t>
            </a:r>
            <a:endParaRPr lang="ru-RU" sz="1800" b="1" dirty="0">
              <a:solidFill>
                <a:srgbClr val="0000FF"/>
              </a:solidFill>
            </a:endParaRPr>
          </a:p>
        </p:txBody>
      </p:sp>
      <p:sp>
        <p:nvSpPr>
          <p:cNvPr id="26" name="TextBox 1"/>
          <p:cNvSpPr txBox="1"/>
          <p:nvPr/>
        </p:nvSpPr>
        <p:spPr>
          <a:xfrm>
            <a:off x="10137526" y="5143500"/>
            <a:ext cx="762122" cy="38099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rgbClr val="0000FF"/>
                </a:solidFill>
              </a:rPr>
              <a:t>+ 2,0</a:t>
            </a:r>
            <a:endParaRPr lang="ru-RU" sz="1800" b="1" dirty="0">
              <a:solidFill>
                <a:srgbClr val="0000FF"/>
              </a:solidFill>
            </a:endParaRPr>
          </a:p>
        </p:txBody>
      </p:sp>
      <p:sp>
        <p:nvSpPr>
          <p:cNvPr id="27" name="TextBox 1"/>
          <p:cNvSpPr txBox="1"/>
          <p:nvPr/>
        </p:nvSpPr>
        <p:spPr>
          <a:xfrm>
            <a:off x="11353800" y="4762506"/>
            <a:ext cx="762122" cy="38099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rgbClr val="0000FF"/>
                </a:solidFill>
              </a:rPr>
              <a:t>+ 4,2</a:t>
            </a:r>
            <a:endParaRPr lang="ru-RU" sz="1800" b="1" dirty="0">
              <a:solidFill>
                <a:srgbClr val="0000FF"/>
              </a:solidFill>
            </a:endParaRPr>
          </a:p>
        </p:txBody>
      </p:sp>
      <p:sp>
        <p:nvSpPr>
          <p:cNvPr id="28" name="TextBox 1"/>
          <p:cNvSpPr txBox="1"/>
          <p:nvPr/>
        </p:nvSpPr>
        <p:spPr>
          <a:xfrm>
            <a:off x="13908054" y="4820430"/>
            <a:ext cx="762122" cy="38099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rgbClr val="0000FF"/>
                </a:solidFill>
              </a:rPr>
              <a:t>+ 2,1</a:t>
            </a:r>
            <a:endParaRPr lang="ru-RU" sz="1800" b="1" dirty="0">
              <a:solidFill>
                <a:srgbClr val="0000FF"/>
              </a:solidFill>
            </a:endParaRPr>
          </a:p>
        </p:txBody>
      </p:sp>
      <p:sp>
        <p:nvSpPr>
          <p:cNvPr id="29" name="TextBox 1"/>
          <p:cNvSpPr txBox="1"/>
          <p:nvPr/>
        </p:nvSpPr>
        <p:spPr>
          <a:xfrm>
            <a:off x="13914150" y="4558314"/>
            <a:ext cx="762122" cy="38099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rgbClr val="0000FF"/>
                </a:solidFill>
              </a:rPr>
              <a:t>+ 2,1</a:t>
            </a:r>
            <a:endParaRPr lang="ru-RU" sz="1800" b="1" dirty="0">
              <a:solidFill>
                <a:srgbClr val="0000FF"/>
              </a:solidFill>
            </a:endParaRPr>
          </a:p>
        </p:txBody>
      </p:sp>
      <p:sp>
        <p:nvSpPr>
          <p:cNvPr id="30" name="TextBox 1"/>
          <p:cNvSpPr txBox="1"/>
          <p:nvPr/>
        </p:nvSpPr>
        <p:spPr>
          <a:xfrm>
            <a:off x="12627803" y="4348002"/>
            <a:ext cx="762122" cy="38099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rgbClr val="0000FF"/>
                </a:solidFill>
              </a:rPr>
              <a:t>+ 2,0</a:t>
            </a:r>
            <a:endParaRPr lang="ru-RU" sz="1800" b="1" dirty="0">
              <a:solidFill>
                <a:srgbClr val="0000FF"/>
              </a:solidFill>
            </a:endParaRPr>
          </a:p>
        </p:txBody>
      </p:sp>
      <p:sp>
        <p:nvSpPr>
          <p:cNvPr id="32" name="TextBox 1"/>
          <p:cNvSpPr txBox="1"/>
          <p:nvPr/>
        </p:nvSpPr>
        <p:spPr>
          <a:xfrm>
            <a:off x="13908054" y="4056888"/>
            <a:ext cx="762122" cy="38099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rgbClr val="0000FF"/>
                </a:solidFill>
              </a:rPr>
              <a:t>+ 5,1</a:t>
            </a:r>
            <a:endParaRPr lang="ru-RU" sz="1800" b="1" dirty="0">
              <a:solidFill>
                <a:srgbClr val="0000FF"/>
              </a:solidFill>
            </a:endParaRPr>
          </a:p>
        </p:txBody>
      </p:sp>
      <p:sp>
        <p:nvSpPr>
          <p:cNvPr id="33" name="TextBox 1"/>
          <p:cNvSpPr txBox="1"/>
          <p:nvPr/>
        </p:nvSpPr>
        <p:spPr>
          <a:xfrm>
            <a:off x="16459200" y="4829571"/>
            <a:ext cx="762122" cy="38099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rgbClr val="0000FF"/>
                </a:solidFill>
              </a:rPr>
              <a:t>+ 2,0</a:t>
            </a:r>
            <a:endParaRPr lang="ru-RU" sz="1800" b="1" dirty="0">
              <a:solidFill>
                <a:srgbClr val="0000FF"/>
              </a:solidFill>
            </a:endParaRPr>
          </a:p>
        </p:txBody>
      </p:sp>
      <p:sp>
        <p:nvSpPr>
          <p:cNvPr id="34" name="TextBox 1"/>
          <p:cNvSpPr txBox="1"/>
          <p:nvPr/>
        </p:nvSpPr>
        <p:spPr>
          <a:xfrm>
            <a:off x="16459200" y="4572009"/>
            <a:ext cx="762122" cy="38099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rgbClr val="0000FF"/>
                </a:solidFill>
              </a:rPr>
              <a:t>+ 1,9</a:t>
            </a:r>
            <a:endParaRPr lang="ru-RU" sz="1800" b="1" dirty="0">
              <a:solidFill>
                <a:srgbClr val="0000FF"/>
              </a:solidFill>
            </a:endParaRPr>
          </a:p>
        </p:txBody>
      </p:sp>
      <p:sp>
        <p:nvSpPr>
          <p:cNvPr id="36" name="TextBox 1"/>
          <p:cNvSpPr txBox="1"/>
          <p:nvPr/>
        </p:nvSpPr>
        <p:spPr>
          <a:xfrm>
            <a:off x="15227747" y="4430295"/>
            <a:ext cx="762122" cy="38099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rgbClr val="0000FF"/>
                </a:solidFill>
              </a:rPr>
              <a:t>+ 1,4</a:t>
            </a:r>
            <a:endParaRPr lang="ru-RU" sz="1800" b="1" dirty="0">
              <a:solidFill>
                <a:srgbClr val="0000FF"/>
              </a:solidFill>
            </a:endParaRPr>
          </a:p>
        </p:txBody>
      </p:sp>
      <p:sp>
        <p:nvSpPr>
          <p:cNvPr id="37" name="TextBox 1"/>
          <p:cNvSpPr txBox="1"/>
          <p:nvPr/>
        </p:nvSpPr>
        <p:spPr>
          <a:xfrm>
            <a:off x="16459200" y="4113318"/>
            <a:ext cx="762122" cy="38099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rgbClr val="0000FF"/>
                </a:solidFill>
              </a:rPr>
              <a:t>+ 5,0</a:t>
            </a:r>
            <a:endParaRPr lang="ru-RU" sz="1800" b="1" dirty="0">
              <a:solidFill>
                <a:srgbClr val="0000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6154400" y="9921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400" b="1" smtClean="0">
                <a:solidFill>
                  <a:schemeClr val="tx1"/>
                </a:solidFill>
              </a:rPr>
              <a:pPr/>
              <a:t>20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335000" y="0"/>
            <a:ext cx="49495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i="1" dirty="0" smtClean="0"/>
              <a:t>Проект отчета об исполнении бюджета МО ГО «Сыктывкар» за 2022 год</a:t>
            </a:r>
          </a:p>
          <a:p>
            <a:pPr algn="r"/>
            <a:r>
              <a:rPr lang="ru-RU" sz="1100" i="1" dirty="0" smtClean="0"/>
              <a:t>Департамент финансов администрации МО ГО «Сыктывкар»</a:t>
            </a:r>
            <a:endParaRPr lang="ru-RU" sz="1100" i="1" dirty="0"/>
          </a:p>
        </p:txBody>
      </p:sp>
    </p:spTree>
    <p:extLst>
      <p:ext uri="{BB962C8B-B14F-4D97-AF65-F5344CB8AC3E}">
        <p14:creationId xmlns:p14="http://schemas.microsoft.com/office/powerpoint/2010/main" val="350343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4C779F3B-E5F6-4639-A2E7-0F457B8436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08" t="78942" r="29154" b="6713"/>
          <a:stretch/>
        </p:blipFill>
        <p:spPr>
          <a:xfrm>
            <a:off x="-1" y="7581900"/>
            <a:ext cx="18288001" cy="27051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38000"/>
          </a:blip>
          <a:srcRect t="27500" b="16250"/>
          <a:stretch>
            <a:fillRect/>
          </a:stretch>
        </p:blipFill>
        <p:spPr>
          <a:xfrm>
            <a:off x="21973" y="-21336"/>
            <a:ext cx="18288000" cy="102870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1973" y="164955"/>
            <a:ext cx="11169424" cy="58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000" lvl="0" indent="0">
              <a:spcBef>
                <a:spcPct val="0"/>
              </a:spcBef>
            </a:pPr>
            <a:r>
              <a:rPr lang="ru-RU" sz="3800" b="1" u="sng" dirty="0" smtClean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Реализация муниципальных программ</a:t>
            </a:r>
            <a:endParaRPr lang="en-US" sz="3800" b="1" u="sng" dirty="0">
              <a:solidFill>
                <a:srgbClr val="1B1B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BM Plex Sans" panose="020B0604020202020204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826108578"/>
              </p:ext>
            </p:extLst>
          </p:nvPr>
        </p:nvGraphicFramePr>
        <p:xfrm>
          <a:off x="0" y="1606937"/>
          <a:ext cx="18288000" cy="7997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81000" y="754302"/>
            <a:ext cx="17678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solidFill>
                  <a:srgbClr val="0000FF"/>
                </a:solidFill>
              </a:rPr>
              <a:t>Количество программ                                   План на 2022                                    Исполнение за 2022</a:t>
            </a:r>
            <a:endParaRPr lang="ru-RU" sz="2600" b="1" dirty="0">
              <a:solidFill>
                <a:srgbClr val="0000FF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06440" y="900123"/>
            <a:ext cx="152400" cy="139243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10287000" y="896035"/>
            <a:ext cx="152400" cy="139243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453896" y="1185189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74792" y="1185189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11 341,3</a:t>
            </a:r>
            <a:r>
              <a:rPr lang="ru-RU" sz="2200" dirty="0" smtClean="0"/>
              <a:t> млн. руб.</a:t>
            </a:r>
            <a:r>
              <a:rPr lang="ru-RU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250424" y="1174521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11 102,7</a:t>
            </a:r>
            <a:r>
              <a:rPr lang="ru-RU" sz="2200" dirty="0" smtClean="0"/>
              <a:t> млн. руб.</a:t>
            </a:r>
            <a:r>
              <a:rPr lang="ru-RU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4401800" y="1091337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97,9 % </a:t>
            </a:r>
          </a:p>
        </p:txBody>
      </p:sp>
      <p:sp>
        <p:nvSpPr>
          <p:cNvPr id="51" name="TextBox 1"/>
          <p:cNvSpPr txBox="1"/>
          <p:nvPr/>
        </p:nvSpPr>
        <p:spPr>
          <a:xfrm>
            <a:off x="4419600" y="4076700"/>
            <a:ext cx="999744" cy="3048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500" dirty="0" smtClean="0"/>
              <a:t>90,9 %</a:t>
            </a:r>
            <a:endParaRPr lang="ru-RU" sz="1500" dirty="0"/>
          </a:p>
        </p:txBody>
      </p:sp>
      <p:sp>
        <p:nvSpPr>
          <p:cNvPr id="52" name="TextBox 1"/>
          <p:cNvSpPr txBox="1"/>
          <p:nvPr/>
        </p:nvSpPr>
        <p:spPr>
          <a:xfrm>
            <a:off x="8610600" y="4762500"/>
            <a:ext cx="999744" cy="3048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500" dirty="0" smtClean="0"/>
              <a:t>87,4 %*</a:t>
            </a:r>
            <a:endParaRPr lang="ru-RU" sz="1500" dirty="0"/>
          </a:p>
        </p:txBody>
      </p:sp>
      <p:sp>
        <p:nvSpPr>
          <p:cNvPr id="53" name="TextBox 1"/>
          <p:cNvSpPr txBox="1"/>
          <p:nvPr/>
        </p:nvSpPr>
        <p:spPr>
          <a:xfrm>
            <a:off x="7239000" y="4762500"/>
            <a:ext cx="999744" cy="3048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500" dirty="0" smtClean="0"/>
              <a:t>99,2 %</a:t>
            </a:r>
            <a:endParaRPr lang="ru-RU" sz="1500" dirty="0"/>
          </a:p>
        </p:txBody>
      </p:sp>
      <p:sp>
        <p:nvSpPr>
          <p:cNvPr id="54" name="TextBox 1"/>
          <p:cNvSpPr txBox="1"/>
          <p:nvPr/>
        </p:nvSpPr>
        <p:spPr>
          <a:xfrm>
            <a:off x="10070592" y="4762500"/>
            <a:ext cx="999744" cy="3048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500" dirty="0" smtClean="0"/>
              <a:t>100,0 %</a:t>
            </a:r>
            <a:endParaRPr lang="ru-RU" sz="1500" dirty="0"/>
          </a:p>
        </p:txBody>
      </p:sp>
      <p:sp>
        <p:nvSpPr>
          <p:cNvPr id="55" name="TextBox 1"/>
          <p:cNvSpPr txBox="1"/>
          <p:nvPr/>
        </p:nvSpPr>
        <p:spPr>
          <a:xfrm>
            <a:off x="12758928" y="4762500"/>
            <a:ext cx="999744" cy="3048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500" dirty="0" smtClean="0"/>
              <a:t>97,2 %</a:t>
            </a:r>
            <a:endParaRPr lang="ru-RU" sz="1500" dirty="0"/>
          </a:p>
        </p:txBody>
      </p:sp>
      <p:sp>
        <p:nvSpPr>
          <p:cNvPr id="56" name="TextBox 1"/>
          <p:cNvSpPr txBox="1"/>
          <p:nvPr/>
        </p:nvSpPr>
        <p:spPr>
          <a:xfrm>
            <a:off x="11430000" y="4131564"/>
            <a:ext cx="999744" cy="3048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500" dirty="0" smtClean="0"/>
              <a:t>97,4 %</a:t>
            </a:r>
            <a:endParaRPr lang="ru-RU" sz="1500" dirty="0"/>
          </a:p>
        </p:txBody>
      </p:sp>
      <p:sp>
        <p:nvSpPr>
          <p:cNvPr id="57" name="TextBox 1"/>
          <p:cNvSpPr txBox="1"/>
          <p:nvPr/>
        </p:nvSpPr>
        <p:spPr>
          <a:xfrm>
            <a:off x="14173200" y="4131564"/>
            <a:ext cx="999744" cy="3048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500" dirty="0" smtClean="0"/>
              <a:t>90,8 %</a:t>
            </a:r>
            <a:endParaRPr lang="ru-RU" sz="1500" dirty="0"/>
          </a:p>
        </p:txBody>
      </p:sp>
      <p:sp>
        <p:nvSpPr>
          <p:cNvPr id="58" name="TextBox 1"/>
          <p:cNvSpPr txBox="1"/>
          <p:nvPr/>
        </p:nvSpPr>
        <p:spPr>
          <a:xfrm>
            <a:off x="16837152" y="4762500"/>
            <a:ext cx="999744" cy="3048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500" dirty="0" smtClean="0"/>
              <a:t>100,0 %</a:t>
            </a:r>
            <a:endParaRPr lang="ru-RU" sz="1500" dirty="0"/>
          </a:p>
        </p:txBody>
      </p:sp>
      <p:sp>
        <p:nvSpPr>
          <p:cNvPr id="59" name="TextBox 1"/>
          <p:cNvSpPr txBox="1"/>
          <p:nvPr/>
        </p:nvSpPr>
        <p:spPr>
          <a:xfrm>
            <a:off x="15468600" y="4762500"/>
            <a:ext cx="999744" cy="3048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500" dirty="0" smtClean="0"/>
              <a:t>91,7 %</a:t>
            </a:r>
            <a:endParaRPr lang="ru-RU" sz="1500" dirty="0"/>
          </a:p>
        </p:txBody>
      </p:sp>
      <p:sp>
        <p:nvSpPr>
          <p:cNvPr id="10" name="TextBox 9"/>
          <p:cNvSpPr txBox="1"/>
          <p:nvPr/>
        </p:nvSpPr>
        <p:spPr>
          <a:xfrm>
            <a:off x="-10237" y="9665500"/>
            <a:ext cx="177881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* </a:t>
            </a:r>
            <a:r>
              <a:rPr lang="ru-RU" sz="1500" dirty="0"/>
              <a:t>И</a:t>
            </a:r>
            <a:r>
              <a:rPr lang="ru-RU" sz="1500" dirty="0" smtClean="0"/>
              <a:t>сполнение </a:t>
            </a:r>
            <a:r>
              <a:rPr lang="ru-RU" sz="1500" dirty="0"/>
              <a:t>Программы </a:t>
            </a:r>
            <a:r>
              <a:rPr lang="ru-RU" sz="1500" dirty="0" smtClean="0"/>
              <a:t>в размере 87,4 </a:t>
            </a:r>
            <a:r>
              <a:rPr lang="ru-RU" sz="1500" dirty="0"/>
              <a:t>% от уточнённого планового </a:t>
            </a:r>
            <a:r>
              <a:rPr lang="ru-RU" sz="1500" dirty="0" smtClean="0"/>
              <a:t>объема в 2022 году  обусловлено </a:t>
            </a:r>
            <a:r>
              <a:rPr lang="ru-RU" sz="1500" dirty="0"/>
              <a:t>осуществлением работы по оптимизации муниципального долга и сокращению расходов на </a:t>
            </a:r>
            <a:r>
              <a:rPr lang="ru-RU" sz="1500" dirty="0" smtClean="0"/>
              <a:t>его обслуживание</a:t>
            </a:r>
            <a:r>
              <a:rPr lang="ru-RU" sz="1500" dirty="0"/>
              <a:t>, что является положительным результатом реализации </a:t>
            </a:r>
            <a:r>
              <a:rPr lang="ru-RU" sz="1500" dirty="0" smtClean="0"/>
              <a:t>Программы </a:t>
            </a:r>
            <a:r>
              <a:rPr lang="ru-RU" sz="1500" dirty="0"/>
              <a:t>в целом.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6154400" y="988973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400" b="1" smtClean="0">
                <a:solidFill>
                  <a:schemeClr val="tx1"/>
                </a:solidFill>
              </a:rPr>
              <a:pPr/>
              <a:t>21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335000" y="0"/>
            <a:ext cx="49495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i="1" dirty="0" smtClean="0"/>
              <a:t>Проект отчета об исполнении бюджета МО ГО «Сыктывкар» за 2022 год</a:t>
            </a:r>
          </a:p>
          <a:p>
            <a:pPr algn="r"/>
            <a:r>
              <a:rPr lang="ru-RU" sz="1100" i="1" dirty="0" smtClean="0"/>
              <a:t>Департамент финансов администрации МО ГО «Сыктывкар»</a:t>
            </a:r>
            <a:endParaRPr lang="ru-RU" sz="1100" i="1" dirty="0"/>
          </a:p>
        </p:txBody>
      </p:sp>
    </p:spTree>
    <p:extLst>
      <p:ext uri="{BB962C8B-B14F-4D97-AF65-F5344CB8AC3E}">
        <p14:creationId xmlns:p14="http://schemas.microsoft.com/office/powerpoint/2010/main" val="386156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455" y="1638301"/>
            <a:ext cx="3219745" cy="305387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AutoShape 2"/>
          <p:cNvSpPr/>
          <p:nvPr/>
        </p:nvSpPr>
        <p:spPr>
          <a:xfrm>
            <a:off x="0" y="-22860"/>
            <a:ext cx="10628346" cy="10287000"/>
          </a:xfrm>
          <a:prstGeom prst="rect">
            <a:avLst/>
          </a:prstGeom>
          <a:solidFill>
            <a:srgbClr val="FFFF99"/>
          </a:solidFill>
        </p:spPr>
      </p:sp>
      <p:sp>
        <p:nvSpPr>
          <p:cNvPr id="8" name="TextBox 8"/>
          <p:cNvSpPr txBox="1"/>
          <p:nvPr/>
        </p:nvSpPr>
        <p:spPr>
          <a:xfrm>
            <a:off x="-36577" y="415693"/>
            <a:ext cx="18110710" cy="11695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0000" lvl="0" indent="0">
              <a:spcBef>
                <a:spcPct val="0"/>
              </a:spcBef>
            </a:pPr>
            <a:r>
              <a:rPr lang="en-US" sz="3800" b="1" u="sng" dirty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Основные </a:t>
            </a:r>
            <a:r>
              <a:rPr lang="ru-RU" sz="3800" b="1" u="sng" dirty="0" smtClean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результаты реализации муниципальных программ (МП)                         </a:t>
            </a:r>
            <a:r>
              <a:rPr lang="en-US" sz="3800" b="1" u="sng" dirty="0" smtClean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и </a:t>
            </a:r>
            <a:r>
              <a:rPr lang="en-US" sz="3800" b="1" u="sng" dirty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ключевые </a:t>
            </a:r>
            <a:r>
              <a:rPr lang="ru-RU" sz="3800" b="1" u="sng" dirty="0" smtClean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показатели</a:t>
            </a:r>
            <a:endParaRPr lang="en-US" sz="3800" b="1" u="sng" dirty="0">
              <a:solidFill>
                <a:srgbClr val="1B1B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BM Plex Sans" panose="020B060402020202020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760725"/>
            <a:ext cx="3429000" cy="316585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2438400" y="2099965"/>
            <a:ext cx="2946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МП «Развитие образования»</a:t>
            </a:r>
            <a:endParaRPr lang="ru-RU" b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4677995"/>
            <a:ext cx="10399777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dirty="0" smtClean="0"/>
              <a:t>Достигнута </a:t>
            </a:r>
            <a:r>
              <a:rPr lang="ru-RU" sz="1700" dirty="0"/>
              <a:t>основная цель программы - </a:t>
            </a:r>
            <a:r>
              <a:rPr lang="ru-RU" sz="17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повышение   доступности, качества и эффективности муниципальной системы образования с учетом потребностей </a:t>
            </a:r>
            <a:r>
              <a:rPr lang="ru-RU" sz="17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граждан:</a:t>
            </a:r>
          </a:p>
          <a:p>
            <a:pPr algn="just"/>
            <a:r>
              <a:rPr lang="ru-RU" sz="1700" dirty="0" smtClean="0"/>
              <a:t>-17 </a:t>
            </a:r>
            <a:r>
              <a:rPr lang="ru-RU" sz="1700" dirty="0"/>
              <a:t>410 воспитанникам, или 100 % детей с 1 года до 7 лет, предоставлено общедоступное и бесплатное дошкольное образование.    </a:t>
            </a:r>
          </a:p>
          <a:p>
            <a:pPr algn="just"/>
            <a:r>
              <a:rPr lang="ru-RU" sz="1700" dirty="0" smtClean="0"/>
              <a:t>- </a:t>
            </a:r>
            <a:r>
              <a:rPr lang="ru-RU" sz="1700" dirty="0"/>
              <a:t>д</a:t>
            </a:r>
            <a:r>
              <a:rPr lang="ru-RU" sz="1700" dirty="0" smtClean="0"/>
              <a:t>оступность </a:t>
            </a:r>
            <a:r>
              <a:rPr lang="ru-RU" sz="1700" dirty="0"/>
              <a:t>дошкольного образования для детей в возрасте от двух месяцев до трех лет </a:t>
            </a:r>
            <a:r>
              <a:rPr lang="ru-RU" sz="1700" dirty="0" smtClean="0"/>
              <a:t>составила </a:t>
            </a:r>
            <a:r>
              <a:rPr lang="ru-RU" sz="1700" dirty="0"/>
              <a:t>100 %, от трех до семи лет - 100%.</a:t>
            </a:r>
          </a:p>
          <a:p>
            <a:pPr algn="just"/>
            <a:r>
              <a:rPr lang="ru-RU" sz="1700" dirty="0" smtClean="0"/>
              <a:t>- </a:t>
            </a:r>
            <a:r>
              <a:rPr lang="ru-RU" sz="1700" dirty="0"/>
              <a:t>введено дополнительно 60 </a:t>
            </a:r>
            <a:r>
              <a:rPr lang="ru-RU" sz="1700" dirty="0" smtClean="0"/>
              <a:t>новых мест.</a:t>
            </a:r>
            <a:endParaRPr lang="ru-RU" sz="1700" dirty="0"/>
          </a:p>
          <a:p>
            <a:pPr algn="just"/>
            <a:r>
              <a:rPr lang="ru-RU" sz="1700" dirty="0" smtClean="0"/>
              <a:t>- создана </a:t>
            </a:r>
            <a:r>
              <a:rPr lang="ru-RU" sz="1700" dirty="0"/>
              <a:t>система работы по выявлению и поддержке талантливых и одаренных детей. В 2022 году проведено 29 общегородских мероприятий, участниками которых стали более 10 000 детей старшего дошкольного возраста. </a:t>
            </a:r>
          </a:p>
          <a:p>
            <a:pPr algn="just"/>
            <a:r>
              <a:rPr lang="ru-RU" sz="1700" dirty="0" smtClean="0"/>
              <a:t>- в </a:t>
            </a:r>
            <a:r>
              <a:rPr lang="ru-RU" sz="1700" dirty="0"/>
              <a:t>2022 году в каждой образовательной организации действуют отряды Российского движения школьников, юнармейские отряды и волонтерское движение. </a:t>
            </a:r>
            <a:endParaRPr lang="ru-RU" sz="1700" dirty="0" smtClean="0"/>
          </a:p>
          <a:p>
            <a:pPr algn="just"/>
            <a:r>
              <a:rPr lang="ru-RU" sz="1700" dirty="0" smtClean="0"/>
              <a:t>- расширяется </a:t>
            </a:r>
            <a:r>
              <a:rPr lang="ru-RU" sz="1700" dirty="0"/>
              <a:t>спектр реализуемых дополнительных общеобразовательных программ и обновляется содержание дополнительного образования посредством разработки и внедрения программ нового поколения.</a:t>
            </a:r>
          </a:p>
          <a:p>
            <a:pPr algn="just"/>
            <a:r>
              <a:rPr lang="ru-RU" sz="1700" dirty="0" smtClean="0"/>
              <a:t>- в </a:t>
            </a:r>
            <a:r>
              <a:rPr lang="ru-RU" sz="1700" dirty="0"/>
              <a:t>2022-2023 учебном году  по образовательным программам начального общего, основного общего и среднего общего образования обучается 33955 учащихся, что на 708 человек больше, чем в 2021 году. Рост контингента составил 2,09% от общего количества учащихся в 2021 году.</a:t>
            </a:r>
          </a:p>
          <a:p>
            <a:pPr algn="just"/>
            <a:r>
              <a:rPr lang="ru-RU" sz="1700" dirty="0" smtClean="0"/>
              <a:t>- в </a:t>
            </a:r>
            <a:r>
              <a:rPr lang="ru-RU" sz="1700" dirty="0"/>
              <a:t>рамках обновления содержания общего образования в 2022 году учащиеся 1-11 классов (100%) обучаются по федеральным государственным образовательным стандартам начального общего, основного общего и среднего общего образования.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06000" y="1638301"/>
            <a:ext cx="29469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МП «Развитие культуры, физической культуры и спорта»</a:t>
            </a:r>
            <a:endParaRPr lang="ru-RU" b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829543" y="4639895"/>
            <a:ext cx="7480045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dirty="0" smtClean="0"/>
              <a:t>Достигнута </a:t>
            </a:r>
            <a:r>
              <a:rPr lang="ru-RU" sz="1700" dirty="0"/>
              <a:t>основная цель программы - </a:t>
            </a:r>
            <a:r>
              <a:rPr lang="ru-RU" sz="17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повышение удовлетворенности населения качеством услуг (работ) учреждений культуры, дополнительного образования, физической культуры и спорта 99% от числа опрошенных жителей при  запланированных 97</a:t>
            </a:r>
            <a:r>
              <a:rPr lang="ru-RU" sz="17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%.</a:t>
            </a:r>
          </a:p>
          <a:p>
            <a:pPr algn="just"/>
            <a:r>
              <a:rPr lang="ru-RU" sz="1700" dirty="0"/>
              <a:t>За 2022 год культурно – досуговые и общегородские мероприятия, организованные и проведенные муниципальными учреждениями культуры, посетило чуть более 700 тысяч человек. </a:t>
            </a:r>
            <a:endParaRPr lang="ru-RU" sz="1700" dirty="0" smtClean="0"/>
          </a:p>
          <a:p>
            <a:pPr algn="just"/>
            <a:r>
              <a:rPr lang="ru-RU" sz="1700" dirty="0"/>
              <a:t>В муниципальных учреждениях  дополнительного образования  сферы культуры и искусства  ежегодно обучается порядка 2 700 чел.</a:t>
            </a:r>
          </a:p>
          <a:p>
            <a:pPr algn="just"/>
            <a:r>
              <a:rPr lang="ru-RU" sz="1700" dirty="0"/>
              <a:t>В сфере физической культуры и спорта за 2022 год по сравнению с 2021 годом на 3,6% увеличилась доля населения, систематически занимающегося физической культурой и спортом на территории города, и в целом охват составил 52,7% населения города. Улучшение показателя обусловлено повышением интереса граждан к занятиям физической культурой, обустройством новых уличных спортивных площадок на территории города, а также развитием Всероссийского физкультурно-спортивного комплекса «Готов к труду и обороне» на территории города Сыктывкара.</a:t>
            </a:r>
          </a:p>
          <a:p>
            <a:pPr algn="just"/>
            <a:r>
              <a:rPr lang="ru-RU" sz="1700" dirty="0"/>
              <a:t>За период с 1 января по 31 декабря 2022 года в Сыктывкаре было проведено 288 физкультурных мероприятий и спортивных мероприятий с общим количеством участников более 45 тыс. чел.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9399" y="1714500"/>
            <a:ext cx="2614301" cy="256122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6175988" y="989901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400" b="1" smtClean="0">
                <a:solidFill>
                  <a:schemeClr val="tx1"/>
                </a:solidFill>
              </a:rPr>
              <a:pPr/>
              <a:t>22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335000" y="0"/>
            <a:ext cx="49495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i="1" dirty="0" smtClean="0"/>
              <a:t>Проект отчета об исполнении бюджета МО ГО «Сыктывкар» за 2022 год</a:t>
            </a:r>
          </a:p>
          <a:p>
            <a:pPr algn="r"/>
            <a:r>
              <a:rPr lang="ru-RU" sz="1100" i="1" dirty="0" smtClean="0"/>
              <a:t>Департамент финансов администрации МО ГО «Сыктывкар»</a:t>
            </a:r>
            <a:endParaRPr lang="ru-RU" sz="1100" i="1" dirty="0"/>
          </a:p>
        </p:txBody>
      </p:sp>
    </p:spTree>
    <p:extLst>
      <p:ext uri="{BB962C8B-B14F-4D97-AF65-F5344CB8AC3E}">
        <p14:creationId xmlns:p14="http://schemas.microsoft.com/office/powerpoint/2010/main" val="11657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6998" y="917187"/>
            <a:ext cx="2585152" cy="243833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" y="1418339"/>
            <a:ext cx="2438400" cy="24384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AutoShape 2"/>
          <p:cNvSpPr/>
          <p:nvPr/>
        </p:nvSpPr>
        <p:spPr>
          <a:xfrm>
            <a:off x="6028944" y="3635"/>
            <a:ext cx="5324856" cy="10287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sp>
      <p:sp>
        <p:nvSpPr>
          <p:cNvPr id="9" name="TextBox 8"/>
          <p:cNvSpPr txBox="1"/>
          <p:nvPr/>
        </p:nvSpPr>
        <p:spPr>
          <a:xfrm>
            <a:off x="1828800" y="1559858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МП «</a:t>
            </a:r>
            <a:r>
              <a:rPr lang="ru-RU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Городское хозяйство</a:t>
            </a:r>
            <a:r>
              <a:rPr lang="ru-RU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b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166357" y="1185166"/>
            <a:ext cx="29469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МП «</a:t>
            </a:r>
            <a:r>
              <a:rPr lang="ru-RU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Поддержка отдельных категорий граждан</a:t>
            </a:r>
            <a:r>
              <a:rPr lang="ru-RU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b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1418339"/>
            <a:ext cx="2742326" cy="227736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>
            <a:off x="-3366" y="2594152"/>
            <a:ext cx="6019800" cy="7679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700" dirty="0" smtClean="0"/>
              <a:t>                                                     - особое </a:t>
            </a:r>
            <a:r>
              <a:rPr lang="ru-RU" sz="1700" dirty="0"/>
              <a:t>внимание </a:t>
            </a:r>
            <a:r>
              <a:rPr lang="ru-RU" sz="1700" dirty="0" smtClean="0"/>
              <a:t>было </a:t>
            </a:r>
            <a:r>
              <a:rPr lang="ru-RU" sz="1700" dirty="0"/>
              <a:t>уделено </a:t>
            </a:r>
            <a:r>
              <a:rPr lang="ru-RU" sz="1700" dirty="0" smtClean="0"/>
              <a:t>                            эксплуатационному состоянию </a:t>
            </a:r>
          </a:p>
          <a:p>
            <a:pPr algn="r"/>
            <a:r>
              <a:rPr lang="ru-RU" sz="1700" dirty="0" smtClean="0"/>
              <a:t>улично-дорожной сети.</a:t>
            </a:r>
          </a:p>
          <a:p>
            <a:pPr algn="just"/>
            <a:r>
              <a:rPr lang="ru-RU" sz="1700" dirty="0" smtClean="0"/>
              <a:t>- продолжена </a:t>
            </a:r>
            <a:r>
              <a:rPr lang="ru-RU" sz="1700" dirty="0"/>
              <a:t>реализация </a:t>
            </a:r>
            <a:r>
              <a:rPr lang="ru-RU" sz="1700" dirty="0" smtClean="0"/>
              <a:t>национального </a:t>
            </a:r>
            <a:r>
              <a:rPr lang="ru-RU" sz="1700" dirty="0"/>
              <a:t>проекта «Безопасные </a:t>
            </a:r>
            <a:r>
              <a:rPr lang="ru-RU" sz="1700" dirty="0" smtClean="0"/>
              <a:t>качественные дороги».</a:t>
            </a:r>
          </a:p>
          <a:p>
            <a:pPr algn="just"/>
            <a:r>
              <a:rPr lang="ru-RU" sz="1700" dirty="0" smtClean="0"/>
              <a:t>- обеспечена </a:t>
            </a:r>
            <a:r>
              <a:rPr lang="ru-RU" sz="1700" dirty="0"/>
              <a:t>бесперебойная работа светофорных объектов, </a:t>
            </a:r>
            <a:r>
              <a:rPr lang="ru-RU" sz="1700" dirty="0" smtClean="0"/>
              <a:t>соблюдено нормативное </a:t>
            </a:r>
            <a:r>
              <a:rPr lang="ru-RU" sz="1700" dirty="0"/>
              <a:t>состояние дорожных знаков и других средств </a:t>
            </a:r>
            <a:r>
              <a:rPr lang="ru-RU" sz="1700" dirty="0" smtClean="0"/>
              <a:t>регулирования дорожного движения. </a:t>
            </a:r>
          </a:p>
          <a:p>
            <a:pPr algn="just"/>
            <a:r>
              <a:rPr lang="ru-RU" sz="1700" dirty="0" smtClean="0"/>
              <a:t>- в срок выполнены </a:t>
            </a:r>
            <a:r>
              <a:rPr lang="ru-RU" sz="1700" dirty="0"/>
              <a:t>работы по </a:t>
            </a:r>
            <a:r>
              <a:rPr lang="ru-RU" sz="1700" dirty="0" smtClean="0"/>
              <a:t>нанесению </a:t>
            </a:r>
            <a:r>
              <a:rPr lang="ru-RU" sz="1600" dirty="0"/>
              <a:t>дорожной разметки</a:t>
            </a:r>
            <a:r>
              <a:rPr lang="ru-RU" sz="1700" dirty="0" smtClean="0"/>
              <a:t>.</a:t>
            </a:r>
            <a:endParaRPr lang="ru-RU" sz="1700" dirty="0"/>
          </a:p>
          <a:p>
            <a:pPr algn="just"/>
            <a:r>
              <a:rPr lang="ru-RU" sz="1700" dirty="0" smtClean="0"/>
              <a:t>- было </a:t>
            </a:r>
            <a:r>
              <a:rPr lang="ru-RU" sz="1700" dirty="0"/>
              <a:t>обеспечено:</a:t>
            </a:r>
          </a:p>
          <a:p>
            <a:pPr algn="just"/>
            <a:r>
              <a:rPr lang="ru-RU" sz="1700" dirty="0" smtClean="0">
                <a:cs typeface="Times New Roman"/>
              </a:rPr>
              <a:t>•</a:t>
            </a:r>
            <a:r>
              <a:rPr lang="ru-RU" sz="1700" dirty="0" smtClean="0"/>
              <a:t>реализация </a:t>
            </a:r>
            <a:r>
              <a:rPr lang="ru-RU" sz="1700" dirty="0"/>
              <a:t>топлива твердого населению по ценам, установленным Правительством </a:t>
            </a:r>
            <a:r>
              <a:rPr lang="ru-RU" sz="1700" dirty="0" smtClean="0"/>
              <a:t>РК, </a:t>
            </a:r>
            <a:r>
              <a:rPr lang="ru-RU" sz="1700" dirty="0"/>
              <a:t>на условиях возмещения </a:t>
            </a:r>
            <a:r>
              <a:rPr lang="ru-RU" sz="1700" dirty="0" smtClean="0"/>
              <a:t>недополученных доходов поставщикам твердого топлива;</a:t>
            </a:r>
            <a:endParaRPr lang="ru-RU" sz="1700" dirty="0"/>
          </a:p>
          <a:p>
            <a:pPr algn="just"/>
            <a:r>
              <a:rPr lang="ru-RU" sz="1700" dirty="0" smtClean="0">
                <a:cs typeface="Times New Roman"/>
              </a:rPr>
              <a:t>•</a:t>
            </a:r>
            <a:r>
              <a:rPr lang="ru-RU" sz="1700" dirty="0" smtClean="0"/>
              <a:t>бесперебойное </a:t>
            </a:r>
            <a:r>
              <a:rPr lang="ru-RU" sz="1700" dirty="0"/>
              <a:t>транспортное обслуживание </a:t>
            </a:r>
            <a:r>
              <a:rPr lang="ru-RU" sz="1700" dirty="0" smtClean="0"/>
              <a:t>населения;</a:t>
            </a:r>
          </a:p>
          <a:p>
            <a:pPr algn="just"/>
            <a:r>
              <a:rPr lang="ru-RU" sz="1700" dirty="0" smtClean="0">
                <a:cs typeface="Times New Roman"/>
              </a:rPr>
              <a:t>•</a:t>
            </a:r>
            <a:r>
              <a:rPr lang="ru-RU" sz="1700" dirty="0" smtClean="0"/>
              <a:t>содержание </a:t>
            </a:r>
            <a:r>
              <a:rPr lang="ru-RU" sz="1700" dirty="0"/>
              <a:t>сетей газоснабжения, находящихся в муниципальной </a:t>
            </a:r>
            <a:r>
              <a:rPr lang="ru-RU" sz="1700" dirty="0" smtClean="0"/>
              <a:t>собственности;</a:t>
            </a:r>
            <a:endParaRPr lang="ru-RU" sz="1700" dirty="0"/>
          </a:p>
          <a:p>
            <a:pPr algn="just"/>
            <a:r>
              <a:rPr lang="ru-RU" sz="1700" dirty="0" smtClean="0">
                <a:cs typeface="Times New Roman"/>
              </a:rPr>
              <a:t>•</a:t>
            </a:r>
            <a:r>
              <a:rPr lang="ru-RU" sz="1700" dirty="0" smtClean="0"/>
              <a:t>предоставление </a:t>
            </a:r>
            <a:r>
              <a:rPr lang="ru-RU" sz="1700" dirty="0"/>
              <a:t>услуг по помывке населения в муниципальных банях по установленным </a:t>
            </a:r>
            <a:r>
              <a:rPr lang="ru-RU" sz="1700" dirty="0" smtClean="0"/>
              <a:t>Советом </a:t>
            </a:r>
            <a:r>
              <a:rPr lang="ru-RU" sz="1700" dirty="0"/>
              <a:t>МО ГО «Сыктывкар</a:t>
            </a:r>
            <a:r>
              <a:rPr lang="ru-RU" sz="1700" dirty="0" smtClean="0"/>
              <a:t>» тарифам </a:t>
            </a:r>
            <a:r>
              <a:rPr lang="ru-RU" sz="1700" dirty="0"/>
              <a:t>ниже </a:t>
            </a:r>
            <a:r>
              <a:rPr lang="ru-RU" sz="1700" dirty="0" smtClean="0"/>
              <a:t>экономически обоснованной стоимости;</a:t>
            </a:r>
            <a:endParaRPr lang="ru-RU" sz="1700" dirty="0"/>
          </a:p>
          <a:p>
            <a:pPr algn="just"/>
            <a:r>
              <a:rPr lang="ru-RU" sz="1700" dirty="0" smtClean="0">
                <a:cs typeface="Times New Roman"/>
              </a:rPr>
              <a:t>•</a:t>
            </a:r>
            <a:r>
              <a:rPr lang="ru-RU" sz="1700" dirty="0" smtClean="0"/>
              <a:t>содействие </a:t>
            </a:r>
            <a:r>
              <a:rPr lang="ru-RU" sz="1700" dirty="0"/>
              <a:t>оказанию услуг в сфере ритуального </a:t>
            </a:r>
            <a:r>
              <a:rPr lang="ru-RU" sz="1700" dirty="0" smtClean="0"/>
              <a:t>обслуживания.</a:t>
            </a:r>
          </a:p>
          <a:p>
            <a:pPr algn="just"/>
            <a:r>
              <a:rPr lang="ru-RU" sz="1700" dirty="0" smtClean="0"/>
              <a:t>- в муниципальных жилых помещениях  установлены индивидуальные приборы </a:t>
            </a:r>
            <a:r>
              <a:rPr lang="ru-RU" sz="1700" dirty="0"/>
              <a:t>учета холодного и горячего водоснабжения.</a:t>
            </a:r>
          </a:p>
          <a:p>
            <a:pPr algn="just"/>
            <a:r>
              <a:rPr lang="ru-RU" sz="1700" dirty="0" smtClean="0"/>
              <a:t>- компенсированы </a:t>
            </a:r>
            <a:r>
              <a:rPr lang="ru-RU" sz="1700" dirty="0"/>
              <a:t>расходы в доле муниципальных помещений по установке </a:t>
            </a:r>
            <a:r>
              <a:rPr lang="ru-RU" sz="1700" dirty="0" smtClean="0"/>
              <a:t>общедомовых </a:t>
            </a:r>
            <a:r>
              <a:rPr lang="ru-RU" sz="1700" dirty="0"/>
              <a:t>приборов учета тепловой энергии и горячего водоснабжения в </a:t>
            </a:r>
            <a:r>
              <a:rPr lang="ru-RU" sz="1700" dirty="0" smtClean="0"/>
              <a:t>многоквартирных </a:t>
            </a:r>
            <a:r>
              <a:rPr lang="ru-RU" sz="1700" dirty="0"/>
              <a:t>жилых домах. 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1353800" y="2617662"/>
            <a:ext cx="6958584" cy="7679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dirty="0" smtClean="0"/>
              <a:t>План по </a:t>
            </a:r>
            <a:r>
              <a:rPr lang="ru-RU" sz="1700" dirty="0"/>
              <a:t>обеспечению защиты прав </a:t>
            </a:r>
            <a:endParaRPr lang="ru-RU" sz="1700" dirty="0" smtClean="0"/>
          </a:p>
          <a:p>
            <a:pPr algn="just"/>
            <a:r>
              <a:rPr lang="ru-RU" sz="1700" dirty="0" smtClean="0"/>
              <a:t>несовершеннолетних </a:t>
            </a:r>
            <a:r>
              <a:rPr lang="ru-RU" sz="1700" dirty="0"/>
              <a:t>и недееспособных </a:t>
            </a:r>
            <a:endParaRPr lang="ru-RU" sz="1700" dirty="0" smtClean="0"/>
          </a:p>
          <a:p>
            <a:pPr algn="just"/>
            <a:r>
              <a:rPr lang="ru-RU" sz="1700" dirty="0" smtClean="0"/>
              <a:t>граждан выполнен на </a:t>
            </a:r>
            <a:r>
              <a:rPr lang="ru-RU" sz="1700" dirty="0"/>
              <a:t>100 </a:t>
            </a:r>
            <a:r>
              <a:rPr lang="ru-RU" sz="1700" dirty="0" smtClean="0"/>
              <a:t>%:</a:t>
            </a:r>
          </a:p>
          <a:p>
            <a:pPr algn="just"/>
            <a:r>
              <a:rPr lang="ru-RU" sz="1700" dirty="0" smtClean="0"/>
              <a:t>-  обеспечено </a:t>
            </a:r>
            <a:r>
              <a:rPr lang="ru-RU" sz="1700" dirty="0"/>
              <a:t>участие в рассмотрении 100 % дел о защите прав </a:t>
            </a:r>
            <a:r>
              <a:rPr lang="ru-RU" sz="1700" dirty="0" smtClean="0"/>
              <a:t>несовершеннолетних/недееспособных (принято </a:t>
            </a:r>
            <a:r>
              <a:rPr lang="ru-RU" sz="1700" dirty="0"/>
              <a:t>участие в 1 364 судебных </a:t>
            </a:r>
            <a:r>
              <a:rPr lang="ru-RU" sz="1700" dirty="0" smtClean="0"/>
              <a:t>заседаниях). </a:t>
            </a:r>
          </a:p>
          <a:p>
            <a:pPr algn="just"/>
            <a:r>
              <a:rPr lang="ru-RU" sz="1700" dirty="0" smtClean="0"/>
              <a:t>-    организован </a:t>
            </a:r>
            <a:r>
              <a:rPr lang="ru-RU" sz="1700" dirty="0"/>
              <a:t>и осуществлен 551 выход в семьи по месту жительства истцов/ответчиков. </a:t>
            </a:r>
            <a:endParaRPr lang="ru-RU" sz="1700" dirty="0" smtClean="0"/>
          </a:p>
          <a:p>
            <a:pPr algn="just"/>
            <a:r>
              <a:rPr lang="ru-RU" sz="1700" dirty="0" smtClean="0"/>
              <a:t>-  рассмотрено </a:t>
            </a:r>
            <a:r>
              <a:rPr lang="ru-RU" sz="1700" dirty="0"/>
              <a:t>100 % заявлений граждан по выдаче разрешений, затрагивающих осуществление имущественных прав несовершеннолетних, недееспособных, ограниченно дееспособных граждан. </a:t>
            </a:r>
            <a:endParaRPr lang="ru-RU" sz="1700" dirty="0" smtClean="0"/>
          </a:p>
          <a:p>
            <a:pPr algn="just"/>
            <a:r>
              <a:rPr lang="ru-RU" sz="1700" dirty="0" smtClean="0"/>
              <a:t>-  учтены </a:t>
            </a:r>
            <a:r>
              <a:rPr lang="ru-RU" sz="1700" dirty="0"/>
              <a:t>и устроены 100 % детей-сирот и детей, оставшихся без попечения родителей, с учетом приоритетных форм </a:t>
            </a:r>
            <a:r>
              <a:rPr lang="ru-RU" sz="1700" dirty="0" smtClean="0"/>
              <a:t>устройства.</a:t>
            </a:r>
          </a:p>
          <a:p>
            <a:pPr algn="just"/>
            <a:r>
              <a:rPr lang="ru-RU" sz="1700" dirty="0" smtClean="0"/>
              <a:t>- </a:t>
            </a:r>
            <a:r>
              <a:rPr lang="ru-RU" sz="1700" dirty="0"/>
              <a:t> </a:t>
            </a:r>
            <a:r>
              <a:rPr lang="ru-RU" sz="1700" dirty="0" smtClean="0"/>
              <a:t>   предоставлено </a:t>
            </a:r>
            <a:r>
              <a:rPr lang="ru-RU" sz="1700" dirty="0"/>
              <a:t>120 жилых </a:t>
            </a:r>
            <a:r>
              <a:rPr lang="ru-RU" sz="1700" dirty="0" smtClean="0"/>
              <a:t>помещений</a:t>
            </a:r>
            <a:r>
              <a:rPr lang="ru-RU" sz="1700" dirty="0"/>
              <a:t> </a:t>
            </a:r>
            <a:r>
              <a:rPr lang="ru-RU" sz="1700" dirty="0" smtClean="0"/>
              <a:t>детям-сиротам. </a:t>
            </a:r>
          </a:p>
          <a:p>
            <a:pPr algn="just"/>
            <a:r>
              <a:rPr lang="ru-RU" sz="1700" dirty="0" smtClean="0"/>
              <a:t>- перечислены </a:t>
            </a:r>
            <a:r>
              <a:rPr lang="ru-RU" sz="1700" dirty="0"/>
              <a:t>денежные средства по 2 свидетельствам о предоставлении единовременной денежной выплаты на строительство или приобретение жилого </a:t>
            </a:r>
            <a:r>
              <a:rPr lang="ru-RU" sz="1700" dirty="0" smtClean="0"/>
              <a:t>помещения ветеранам боевых действий </a:t>
            </a:r>
            <a:r>
              <a:rPr lang="ru-RU" sz="1700" dirty="0"/>
              <a:t>на общую сумму </a:t>
            </a:r>
            <a:r>
              <a:rPr lang="ru-RU" sz="1700" dirty="0" smtClean="0"/>
              <a:t>2,4 млн. </a:t>
            </a:r>
            <a:r>
              <a:rPr lang="ru-RU" sz="1700" dirty="0"/>
              <a:t>руб</a:t>
            </a:r>
            <a:r>
              <a:rPr lang="ru-RU" sz="1700" dirty="0" smtClean="0"/>
              <a:t>. (в рамках реализации ФЗ от 12.01.1995 №5-ФЗ «О ветеранах»). </a:t>
            </a:r>
          </a:p>
          <a:p>
            <a:pPr algn="just"/>
            <a:r>
              <a:rPr lang="ru-RU" sz="1700" dirty="0" smtClean="0"/>
              <a:t>- перечислены </a:t>
            </a:r>
            <a:r>
              <a:rPr lang="ru-RU" sz="1700" dirty="0"/>
              <a:t>денежные средства по 12 свидетельствам о предоставлении единовременной денежной выплаты на строительство или приобретение жилого </a:t>
            </a:r>
            <a:r>
              <a:rPr lang="ru-RU" sz="1700" dirty="0" smtClean="0"/>
              <a:t>помещения инвалидам </a:t>
            </a:r>
            <a:r>
              <a:rPr lang="ru-RU" sz="1700" dirty="0"/>
              <a:t>на общую сумму </a:t>
            </a:r>
            <a:r>
              <a:rPr lang="ru-RU" sz="1700" dirty="0" smtClean="0"/>
              <a:t>13,3 млн. </a:t>
            </a:r>
            <a:r>
              <a:rPr lang="ru-RU" sz="1700" dirty="0"/>
              <a:t>руб. </a:t>
            </a:r>
            <a:r>
              <a:rPr lang="ru-RU" sz="1700" dirty="0" smtClean="0"/>
              <a:t>(в рамках реализации ФЗ от 24.11.1995 №181-ФЗ </a:t>
            </a:r>
            <a:r>
              <a:rPr lang="ru-RU" sz="1700" dirty="0"/>
              <a:t>«О социальной защите инвалидов в </a:t>
            </a:r>
            <a:r>
              <a:rPr lang="ru-RU" sz="1700" dirty="0" smtClean="0"/>
              <a:t>РФ).</a:t>
            </a:r>
          </a:p>
          <a:p>
            <a:pPr algn="just"/>
            <a:r>
              <a:rPr lang="ru-RU" sz="1700" dirty="0" smtClean="0"/>
              <a:t>-   перечислены денежные средства по 12 свидетельствам </a:t>
            </a:r>
            <a:r>
              <a:rPr lang="ru-RU" sz="1700" dirty="0"/>
              <a:t>о праве на получение социальной выплаты на приобретение жилого помещения или создание объекта индивидуального жилищного строительства молодым </a:t>
            </a:r>
            <a:r>
              <a:rPr lang="ru-RU" sz="1700" dirty="0" smtClean="0"/>
              <a:t>семьям на общую сумму </a:t>
            </a:r>
            <a:r>
              <a:rPr lang="ru-RU" sz="1600" dirty="0" smtClean="0"/>
              <a:t>12,4 млн. руб.</a:t>
            </a:r>
            <a:r>
              <a:rPr lang="ru-RU" sz="1700" dirty="0" smtClean="0"/>
              <a:t> </a:t>
            </a:r>
            <a:endParaRPr lang="ru-RU" sz="1700" dirty="0"/>
          </a:p>
        </p:txBody>
      </p:sp>
      <p:sp>
        <p:nvSpPr>
          <p:cNvPr id="11" name="TextBox 10"/>
          <p:cNvSpPr txBox="1"/>
          <p:nvPr/>
        </p:nvSpPr>
        <p:spPr>
          <a:xfrm>
            <a:off x="6010656" y="3158551"/>
            <a:ext cx="5343144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700" dirty="0" smtClean="0"/>
              <a:t>В </a:t>
            </a:r>
            <a:r>
              <a:rPr lang="ru-RU" sz="1700" dirty="0"/>
              <a:t>рамках подпрограммы </a:t>
            </a:r>
            <a:endParaRPr lang="ru-RU" sz="1700" dirty="0" smtClean="0"/>
          </a:p>
          <a:p>
            <a:pPr algn="just"/>
            <a:r>
              <a:rPr lang="ru-RU" sz="1700" dirty="0" smtClean="0"/>
              <a:t>«</a:t>
            </a:r>
            <a:r>
              <a:rPr lang="ru-RU" sz="1700" dirty="0"/>
              <a:t>Обеспечение комфортного </a:t>
            </a:r>
            <a:endParaRPr lang="ru-RU" sz="1700" dirty="0" smtClean="0"/>
          </a:p>
          <a:p>
            <a:pPr algn="just"/>
            <a:r>
              <a:rPr lang="ru-RU" sz="1700" dirty="0" smtClean="0"/>
              <a:t>состояния </a:t>
            </a:r>
            <a:r>
              <a:rPr lang="ru-RU" sz="1700" dirty="0"/>
              <a:t>жилищного фонда и </a:t>
            </a:r>
            <a:r>
              <a:rPr lang="ru-RU" sz="1700" dirty="0" smtClean="0"/>
              <a:t>снос</a:t>
            </a:r>
          </a:p>
          <a:p>
            <a:pPr algn="just"/>
            <a:r>
              <a:rPr lang="ru-RU" sz="1700" dirty="0" smtClean="0"/>
              <a:t>аварийного </a:t>
            </a:r>
            <a:r>
              <a:rPr lang="ru-RU" sz="1700" dirty="0"/>
              <a:t>жилищного фонда</a:t>
            </a:r>
            <a:r>
              <a:rPr lang="ru-RU" sz="1700" dirty="0" smtClean="0"/>
              <a:t>»: </a:t>
            </a:r>
          </a:p>
          <a:p>
            <a:pPr algn="just"/>
            <a:r>
              <a:rPr lang="ru-RU" sz="1700" dirty="0" smtClean="0"/>
              <a:t>-   выполнены ремонтные </a:t>
            </a:r>
            <a:r>
              <a:rPr lang="ru-RU" sz="1700" dirty="0"/>
              <a:t>работы </a:t>
            </a:r>
            <a:r>
              <a:rPr lang="ru-RU" sz="1700" dirty="0" smtClean="0"/>
              <a:t>в соответствии с планами, утвержденными Постановлениями </a:t>
            </a:r>
            <a:r>
              <a:rPr lang="ru-RU" sz="1700" dirty="0"/>
              <a:t>от 10.02.2022 №2/341 </a:t>
            </a:r>
            <a:r>
              <a:rPr lang="ru-RU" sz="1700" dirty="0" smtClean="0"/>
              <a:t>и </a:t>
            </a:r>
            <a:r>
              <a:rPr lang="ru-RU" sz="1700" dirty="0"/>
              <a:t>от 03.03.2022 № </a:t>
            </a:r>
            <a:r>
              <a:rPr lang="ru-RU" sz="1700" dirty="0" smtClean="0"/>
              <a:t>3/572.</a:t>
            </a:r>
          </a:p>
          <a:p>
            <a:pPr algn="just"/>
            <a:r>
              <a:rPr lang="ru-RU" sz="1700" dirty="0" smtClean="0"/>
              <a:t>- выполнены </a:t>
            </a:r>
            <a:r>
              <a:rPr lang="ru-RU" sz="1700" dirty="0"/>
              <a:t>мероприятия по обеспечению доступности объектов и услуг для инвалидов и других маломобильных групп населения в жилищном </a:t>
            </a:r>
            <a:r>
              <a:rPr lang="ru-RU" sz="1700" dirty="0" smtClean="0"/>
              <a:t>фонде.</a:t>
            </a:r>
            <a:endParaRPr lang="ru-RU" sz="1700" b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1700" dirty="0" smtClean="0"/>
              <a:t>-   осуществлена ежемесячная оплата </a:t>
            </a:r>
            <a:r>
              <a:rPr lang="ru-RU" sz="1700" dirty="0"/>
              <a:t>расходов по содержанию пустующих помещений в многоквартирных домах, находящихся в муниципальной </a:t>
            </a:r>
            <a:r>
              <a:rPr lang="ru-RU" sz="1700" dirty="0" smtClean="0"/>
              <a:t>собственности.</a:t>
            </a:r>
          </a:p>
          <a:p>
            <a:pPr algn="just"/>
            <a:r>
              <a:rPr lang="ru-RU" sz="1700" dirty="0" smtClean="0"/>
              <a:t>-   исполнены </a:t>
            </a:r>
            <a:r>
              <a:rPr lang="ru-RU" sz="1700" dirty="0"/>
              <a:t>обязательства по оплате  взносов на капитальный ремонт общего имущества в многоквартирных домах в доле муниципальных </a:t>
            </a:r>
            <a:r>
              <a:rPr lang="ru-RU" sz="1700" dirty="0" smtClean="0"/>
              <a:t>помещений в </a:t>
            </a:r>
            <a:r>
              <a:rPr lang="ru-RU" sz="1700" dirty="0"/>
              <a:t>полном объеме и в установленные </a:t>
            </a:r>
            <a:r>
              <a:rPr lang="ru-RU" sz="1700" dirty="0" smtClean="0"/>
              <a:t>сроки.</a:t>
            </a:r>
          </a:p>
          <a:p>
            <a:pPr algn="just"/>
            <a:endParaRPr lang="ru-RU" sz="1700" dirty="0" smtClean="0"/>
          </a:p>
          <a:p>
            <a:pPr algn="just"/>
            <a:r>
              <a:rPr lang="ru-RU" sz="1600" dirty="0" smtClean="0"/>
              <a:t>МП </a:t>
            </a:r>
            <a:r>
              <a:rPr lang="ru-RU" sz="1600" dirty="0"/>
              <a:t>будет переименована в </a:t>
            </a:r>
            <a:r>
              <a:rPr lang="ru-RU" sz="1600" dirty="0" smtClean="0"/>
              <a:t>2023 году в МП </a:t>
            </a:r>
            <a:r>
              <a:rPr lang="ru-RU" sz="1600" dirty="0"/>
              <a:t>«Жилищный фонд и коммунальное хозяйство</a:t>
            </a:r>
            <a:r>
              <a:rPr lang="ru-RU" sz="1600" dirty="0" smtClean="0"/>
              <a:t>».</a:t>
            </a:r>
            <a:endParaRPr lang="ru-RU" sz="1700" dirty="0"/>
          </a:p>
        </p:txBody>
      </p:sp>
      <p:sp>
        <p:nvSpPr>
          <p:cNvPr id="13" name="TextBox 12"/>
          <p:cNvSpPr txBox="1"/>
          <p:nvPr/>
        </p:nvSpPr>
        <p:spPr>
          <a:xfrm>
            <a:off x="6248400" y="1718329"/>
            <a:ext cx="2946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МП «Жилищный фонд»</a:t>
            </a:r>
            <a:endParaRPr lang="ru-RU" b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8"/>
          <p:cNvSpPr txBox="1"/>
          <p:nvPr/>
        </p:nvSpPr>
        <p:spPr>
          <a:xfrm>
            <a:off x="9144" y="374918"/>
            <a:ext cx="18110710" cy="11695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0000" lvl="0" indent="0">
              <a:spcBef>
                <a:spcPct val="0"/>
              </a:spcBef>
            </a:pPr>
            <a:r>
              <a:rPr lang="en-US" sz="3800" b="1" u="sng" dirty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Основные </a:t>
            </a:r>
            <a:r>
              <a:rPr lang="ru-RU" sz="3800" b="1" u="sng" dirty="0" smtClean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результаты реализации муниципальных программ (МП)                         </a:t>
            </a:r>
            <a:r>
              <a:rPr lang="en-US" sz="3800" b="1" u="sng" dirty="0" smtClean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и </a:t>
            </a:r>
            <a:r>
              <a:rPr lang="en-US" sz="3800" b="1" u="sng" dirty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ключевые </a:t>
            </a:r>
            <a:r>
              <a:rPr lang="ru-RU" sz="3800" b="1" u="sng" dirty="0" smtClean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показатели</a:t>
            </a:r>
            <a:endParaRPr lang="en-US" sz="3800" b="1" u="sng" dirty="0">
              <a:solidFill>
                <a:srgbClr val="1B1B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BM Plex Sans" panose="020B060402020202020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6153263" y="993440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400" b="1" smtClean="0">
                <a:solidFill>
                  <a:schemeClr val="tx1"/>
                </a:solidFill>
              </a:rPr>
              <a:pPr/>
              <a:t>23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335000" y="0"/>
            <a:ext cx="49495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i="1" dirty="0" smtClean="0"/>
              <a:t>Проект отчета об исполнении бюджета МО ГО «Сыктывкар» за 2022 год</a:t>
            </a:r>
          </a:p>
          <a:p>
            <a:pPr algn="r"/>
            <a:r>
              <a:rPr lang="ru-RU" sz="1100" i="1" dirty="0" smtClean="0"/>
              <a:t>Департамент финансов администрации МО ГО «Сыктывкар»</a:t>
            </a:r>
            <a:endParaRPr lang="ru-RU" sz="1100" i="1" dirty="0"/>
          </a:p>
        </p:txBody>
      </p:sp>
    </p:spTree>
    <p:extLst>
      <p:ext uri="{BB962C8B-B14F-4D97-AF65-F5344CB8AC3E}">
        <p14:creationId xmlns:p14="http://schemas.microsoft.com/office/powerpoint/2010/main" val="282920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988194" y="4533900"/>
            <a:ext cx="2331687" cy="2331687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FF78"/>
            </a:solidFill>
            <a:ln>
              <a:solidFill>
                <a:srgbClr val="FFFF99"/>
              </a:solidFill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7949830" y="7414278"/>
            <a:ext cx="2331687" cy="2331687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FF78"/>
            </a:solidFill>
            <a:ln>
              <a:solidFill>
                <a:srgbClr val="FFFF99"/>
              </a:solidFill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7955032" y="1671981"/>
            <a:ext cx="2331687" cy="2331687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FF78"/>
            </a:solidFill>
            <a:ln>
              <a:solidFill>
                <a:srgbClr val="FFFF99"/>
              </a:solidFill>
            </a:ln>
          </p:spPr>
        </p:sp>
      </p:grpSp>
      <p:sp>
        <p:nvSpPr>
          <p:cNvPr id="16" name="TextBox 16"/>
          <p:cNvSpPr txBox="1"/>
          <p:nvPr/>
        </p:nvSpPr>
        <p:spPr>
          <a:xfrm>
            <a:off x="10430254" y="2095500"/>
            <a:ext cx="7644384" cy="23544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ru-RU" sz="1700" dirty="0" smtClean="0">
                <a:solidFill>
                  <a:srgbClr val="1B1B1B"/>
                </a:solidFill>
              </a:rPr>
              <a:t>Доля объектов муниципального имущества, переданных в аренду субъектам малого и среднего предпринимательства от общего количества муниципального имущества, включенного в Перечень составило </a:t>
            </a:r>
            <a:r>
              <a:rPr lang="ru-RU" sz="1700" b="1" u="sng" dirty="0" smtClean="0">
                <a:solidFill>
                  <a:srgbClr val="0000FF"/>
                </a:solidFill>
              </a:rPr>
              <a:t>81%</a:t>
            </a:r>
            <a:r>
              <a:rPr lang="ru-RU" sz="1700" dirty="0" smtClean="0">
                <a:solidFill>
                  <a:srgbClr val="1B1B1B"/>
                </a:solidFill>
              </a:rPr>
              <a:t>. </a:t>
            </a:r>
          </a:p>
          <a:p>
            <a:pPr lvl="0" algn="just"/>
            <a:endParaRPr lang="ru-RU" sz="1700" dirty="0" smtClean="0">
              <a:solidFill>
                <a:srgbClr val="1B1B1B"/>
              </a:solidFill>
            </a:endParaRPr>
          </a:p>
          <a:p>
            <a:pPr lvl="0" algn="just"/>
            <a:r>
              <a:rPr lang="ru-RU" sz="1700" dirty="0" smtClean="0">
                <a:solidFill>
                  <a:srgbClr val="0000FF"/>
                </a:solidFill>
              </a:rPr>
              <a:t>Увеличилось </a:t>
            </a:r>
            <a:r>
              <a:rPr lang="ru-RU" sz="1700" dirty="0">
                <a:solidFill>
                  <a:srgbClr val="0000FF"/>
                </a:solidFill>
              </a:rPr>
              <a:t>количество самозанятых граждан, зафиксировавших свой статус, с учетом введения налогового режима для самозанятых. По состоянию на 31.12.2022 года на территории г. </a:t>
            </a:r>
            <a:r>
              <a:rPr lang="ru-RU" sz="1700" dirty="0" smtClean="0">
                <a:solidFill>
                  <a:srgbClr val="0000FF"/>
                </a:solidFill>
              </a:rPr>
              <a:t>Сыктывкара (с учетом Эжвинского района) </a:t>
            </a:r>
            <a:r>
              <a:rPr lang="ru-RU" sz="1700" dirty="0">
                <a:solidFill>
                  <a:srgbClr val="0000FF"/>
                </a:solidFill>
              </a:rPr>
              <a:t>зарегистрировано </a:t>
            </a:r>
            <a:r>
              <a:rPr lang="ru-RU" sz="1700" b="1" u="sng" dirty="0" smtClean="0"/>
              <a:t>9709 </a:t>
            </a:r>
            <a:r>
              <a:rPr lang="ru-RU" sz="1700" b="1" u="sng" dirty="0"/>
              <a:t>че</a:t>
            </a:r>
            <a:r>
              <a:rPr lang="ru-RU" sz="1700" dirty="0"/>
              <a:t>л</a:t>
            </a:r>
            <a:r>
              <a:rPr lang="ru-RU" sz="1700" dirty="0" smtClean="0">
                <a:solidFill>
                  <a:srgbClr val="0000FF"/>
                </a:solidFill>
              </a:rPr>
              <a:t>. </a:t>
            </a:r>
            <a:r>
              <a:rPr lang="ru-RU" sz="1700" dirty="0">
                <a:solidFill>
                  <a:srgbClr val="0000FF"/>
                </a:solidFill>
              </a:rPr>
              <a:t>Превышение связано с привлекательными для предпринимателей условиями ведения бизнеса на данном налоговом режиме</a:t>
            </a:r>
            <a:r>
              <a:rPr lang="ru-RU" sz="1700" dirty="0" smtClean="0">
                <a:solidFill>
                  <a:srgbClr val="0000FF"/>
                </a:solidFill>
              </a:rPr>
              <a:t>.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772043" y="8200164"/>
            <a:ext cx="768296" cy="75991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731525" y="2480915"/>
            <a:ext cx="768296" cy="71381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295586"/>
            <a:ext cx="3176588" cy="2628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Прямоугольник 24"/>
          <p:cNvSpPr/>
          <p:nvPr/>
        </p:nvSpPr>
        <p:spPr>
          <a:xfrm>
            <a:off x="292894" y="4924486"/>
            <a:ext cx="76200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dirty="0"/>
              <a:t>Обеспечено функционирование комплексной системы стратегического планирования в              МО ГО «Сыктывкар</a:t>
            </a:r>
            <a:r>
              <a:rPr lang="ru-RU" sz="1700" dirty="0" smtClean="0"/>
              <a:t>».</a:t>
            </a:r>
          </a:p>
          <a:p>
            <a:pPr algn="just"/>
            <a:r>
              <a:rPr lang="ru-RU" sz="1700" dirty="0"/>
              <a:t>Осуществлены мероприятия по созданию условий для повышения инвестиционной активности и развитию конкуренции на территории МО ГО «Сыктывкар».</a:t>
            </a:r>
          </a:p>
          <a:p>
            <a:pPr algn="just"/>
            <a:r>
              <a:rPr lang="ru-RU" sz="1700" dirty="0"/>
              <a:t>Ежеквартально формировалась информация об инвестиционных проектах, реализуемых на территории МО ГО «Сыктывкар» за счет бюджетных средств МО ГО «Сыктывкар».</a:t>
            </a:r>
          </a:p>
          <a:p>
            <a:pPr algn="just"/>
            <a:r>
              <a:rPr lang="ru-RU" sz="1700" dirty="0"/>
              <a:t>Реализовывался инфраструктурный проект «Реконструкция и капитальный ремонт автодорог в целях обеспечения связанного с ним инвестиционного проекта «Строительство завода по производству фанерных плит V - 260 тыс. </a:t>
            </a:r>
            <a:r>
              <a:rPr lang="ru-RU" sz="1700" dirty="0" err="1"/>
              <a:t>куб.м</a:t>
            </a:r>
            <a:r>
              <a:rPr lang="ru-RU" sz="1700" dirty="0"/>
              <a:t>/год готовой продукции» с привлечением федерального финансирования. В 2022 году </a:t>
            </a:r>
            <a:r>
              <a:rPr lang="ru-RU" sz="1700" dirty="0" smtClean="0"/>
              <a:t>после капитального </a:t>
            </a:r>
            <a:r>
              <a:rPr lang="ru-RU" sz="1700" dirty="0"/>
              <a:t>ремонта введена в эксплуатацию дорога «Подъезд к промышленному узлу «</a:t>
            </a:r>
            <a:r>
              <a:rPr lang="ru-RU" sz="1700" dirty="0" err="1"/>
              <a:t>Човский</a:t>
            </a:r>
            <a:r>
              <a:rPr lang="ru-RU" sz="1700" dirty="0"/>
              <a:t>».</a:t>
            </a:r>
          </a:p>
          <a:p>
            <a:pPr algn="just"/>
            <a:r>
              <a:rPr lang="ru-RU" sz="1700" dirty="0"/>
              <a:t>Реализованы 2 </a:t>
            </a:r>
            <a:r>
              <a:rPr lang="ru-RU" sz="1700" dirty="0" smtClean="0"/>
              <a:t>народных </a:t>
            </a:r>
            <a:r>
              <a:rPr lang="ru-RU" sz="1700" dirty="0"/>
              <a:t>проекта в сфере агропромышленного </a:t>
            </a:r>
            <a:r>
              <a:rPr lang="ru-RU" sz="1700" dirty="0" smtClean="0"/>
              <a:t>комплекса.</a:t>
            </a:r>
          </a:p>
          <a:p>
            <a:pPr algn="just"/>
            <a:r>
              <a:rPr lang="ru-RU" sz="1700" dirty="0"/>
              <a:t>В период летних каникул 2022 года трудоустроены 2200 подростков в возрасте  от 14 до 18 лет, что составляет 17,7 % детей и подростков от общего количества учащихся.</a:t>
            </a:r>
          </a:p>
          <a:p>
            <a:pPr algn="just"/>
            <a:endParaRPr lang="ru-RU" sz="1700" dirty="0"/>
          </a:p>
          <a:p>
            <a:pPr algn="just"/>
            <a:endParaRPr lang="ru-RU" sz="17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9499821" y="837034"/>
            <a:ext cx="79917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в том числе подпрограмма </a:t>
            </a:r>
          </a:p>
          <a:p>
            <a:pPr algn="ctr"/>
            <a:r>
              <a:rPr lang="ru-RU" sz="24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«Малое  </a:t>
            </a:r>
            <a:r>
              <a:rPr lang="ru-RU" sz="24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и </a:t>
            </a:r>
            <a:r>
              <a:rPr lang="ru-RU" sz="24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среднее предпринимательство»:</a:t>
            </a:r>
            <a:endParaRPr lang="ru-RU" sz="2400" b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BM Plex Sans" panose="020B0604020202020204" charset="0"/>
            </a:endParaRPr>
          </a:p>
        </p:txBody>
      </p:sp>
      <p:sp>
        <p:nvSpPr>
          <p:cNvPr id="29" name="TextBox 16"/>
          <p:cNvSpPr txBox="1"/>
          <p:nvPr/>
        </p:nvSpPr>
        <p:spPr>
          <a:xfrm>
            <a:off x="10418062" y="4924486"/>
            <a:ext cx="7543802" cy="2354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just"/>
            <a:endParaRPr lang="ru-RU" sz="1700" dirty="0" smtClean="0">
              <a:solidFill>
                <a:srgbClr val="1B1B1B"/>
              </a:solidFill>
            </a:endParaRPr>
          </a:p>
          <a:p>
            <a:pPr lvl="0" algn="just"/>
            <a:r>
              <a:rPr lang="ru-RU" sz="1700" dirty="0" smtClean="0">
                <a:solidFill>
                  <a:srgbClr val="1B1B1B"/>
                </a:solidFill>
              </a:rPr>
              <a:t>Количество </a:t>
            </a:r>
            <a:r>
              <a:rPr lang="ru-RU" sz="1700" dirty="0">
                <a:solidFill>
                  <a:srgbClr val="1B1B1B"/>
                </a:solidFill>
              </a:rPr>
              <a:t>субъектов малого и среднего предпринимательства, имеющих статус социального предприятия увеличилось до </a:t>
            </a:r>
            <a:r>
              <a:rPr lang="ru-RU" sz="1700" b="1" u="sng" dirty="0">
                <a:solidFill>
                  <a:srgbClr val="0000FF"/>
                </a:solidFill>
              </a:rPr>
              <a:t>46</a:t>
            </a:r>
            <a:r>
              <a:rPr lang="ru-RU" sz="1700" dirty="0">
                <a:solidFill>
                  <a:srgbClr val="1B1B1B"/>
                </a:solidFill>
              </a:rPr>
              <a:t>. </a:t>
            </a:r>
            <a:endParaRPr lang="ru-RU" sz="1700" dirty="0" smtClean="0">
              <a:solidFill>
                <a:srgbClr val="1B1B1B"/>
              </a:solidFill>
            </a:endParaRPr>
          </a:p>
          <a:p>
            <a:pPr lvl="0" algn="just"/>
            <a:endParaRPr lang="ru-RU" sz="1700" dirty="0">
              <a:solidFill>
                <a:srgbClr val="1B1B1B"/>
              </a:solidFill>
            </a:endParaRPr>
          </a:p>
          <a:p>
            <a:pPr lvl="0" algn="just"/>
            <a:r>
              <a:rPr lang="ru-RU" sz="1700" dirty="0" smtClean="0">
                <a:solidFill>
                  <a:srgbClr val="0000FF"/>
                </a:solidFill>
              </a:rPr>
              <a:t>Оказана </a:t>
            </a:r>
            <a:r>
              <a:rPr lang="ru-RU" sz="1700" dirty="0">
                <a:solidFill>
                  <a:srgbClr val="0000FF"/>
                </a:solidFill>
              </a:rPr>
              <a:t>прямая финансовая поддержка </a:t>
            </a:r>
            <a:r>
              <a:rPr lang="ru-RU" sz="1700" b="1" u="sng" dirty="0"/>
              <a:t>4</a:t>
            </a:r>
            <a:r>
              <a:rPr lang="ru-RU" sz="1700" dirty="0">
                <a:solidFill>
                  <a:srgbClr val="0000FF"/>
                </a:solidFill>
              </a:rPr>
              <a:t> субъектам МСП, осуществляющим деятельность в сфере дошкольного образования.</a:t>
            </a:r>
          </a:p>
          <a:p>
            <a:pPr lvl="0" algn="just"/>
            <a:endParaRPr lang="ru-RU" sz="1700" dirty="0" smtClean="0">
              <a:solidFill>
                <a:srgbClr val="1B1B1B"/>
              </a:solidFill>
            </a:endParaRPr>
          </a:p>
          <a:p>
            <a:pPr lvl="0" algn="just"/>
            <a:endParaRPr lang="ru-RU" sz="1700" dirty="0" smtClean="0">
              <a:solidFill>
                <a:srgbClr val="1B1B1B"/>
              </a:solidFill>
            </a:endParaRPr>
          </a:p>
          <a:p>
            <a:pPr lvl="0" algn="just"/>
            <a:endParaRPr lang="en-US" sz="1700" dirty="0">
              <a:solidFill>
                <a:srgbClr val="1B1B1B"/>
              </a:solidFill>
            </a:endParaRPr>
          </a:p>
        </p:txBody>
      </p:sp>
      <p:grpSp>
        <p:nvGrpSpPr>
          <p:cNvPr id="31" name="Group 15"/>
          <p:cNvGrpSpPr/>
          <p:nvPr/>
        </p:nvGrpSpPr>
        <p:grpSpPr>
          <a:xfrm>
            <a:off x="10418064" y="7617736"/>
            <a:ext cx="7568184" cy="2368450"/>
            <a:chOff x="-22403" y="-19051"/>
            <a:chExt cx="6953460" cy="3157932"/>
          </a:xfrm>
        </p:grpSpPr>
        <p:sp>
          <p:nvSpPr>
            <p:cNvPr id="32" name="TextBox 16"/>
            <p:cNvSpPr txBox="1"/>
            <p:nvPr/>
          </p:nvSpPr>
          <p:spPr>
            <a:xfrm>
              <a:off x="0" y="-19051"/>
              <a:ext cx="6931057" cy="6976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just"/>
              <a:r>
                <a:rPr lang="ru-RU" sz="1700" b="1" u="sng" dirty="0">
                  <a:solidFill>
                    <a:srgbClr val="0000FF"/>
                  </a:solidFill>
                </a:rPr>
                <a:t>5</a:t>
              </a:r>
              <a:r>
                <a:rPr lang="ru-RU" sz="1700" dirty="0">
                  <a:solidFill>
                    <a:srgbClr val="1B1B1B"/>
                  </a:solidFill>
                </a:rPr>
                <a:t> субъектов малого и среднего предпринимательства получили имущественную </a:t>
              </a:r>
              <a:r>
                <a:rPr lang="ru-RU" sz="1700" dirty="0" smtClean="0">
                  <a:solidFill>
                    <a:srgbClr val="1B1B1B"/>
                  </a:solidFill>
                </a:rPr>
                <a:t>поддержку.</a:t>
              </a:r>
              <a:endParaRPr lang="en-US" sz="1700" dirty="0">
                <a:solidFill>
                  <a:srgbClr val="1B1B1B"/>
                </a:solidFill>
              </a:endParaRPr>
            </a:p>
          </p:txBody>
        </p:sp>
        <p:sp>
          <p:nvSpPr>
            <p:cNvPr id="33" name="TextBox 17"/>
            <p:cNvSpPr txBox="1"/>
            <p:nvPr/>
          </p:nvSpPr>
          <p:spPr>
            <a:xfrm>
              <a:off x="-22403" y="1046002"/>
              <a:ext cx="6931057" cy="20928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/>
              <a:r>
                <a:rPr lang="ru-RU" sz="1700" dirty="0">
                  <a:solidFill>
                    <a:srgbClr val="0000FF"/>
                  </a:solidFill>
                </a:rPr>
                <a:t>Доля помещений, предоставленных в аренду субъектам малого и среднего </a:t>
              </a:r>
              <a:r>
                <a:rPr lang="ru-RU" sz="1700" dirty="0" smtClean="0">
                  <a:solidFill>
                    <a:srgbClr val="0000FF"/>
                  </a:solidFill>
                </a:rPr>
                <a:t>предпринимательства от </a:t>
              </a:r>
              <a:r>
                <a:rPr lang="ru-RU" sz="1700" dirty="0">
                  <a:solidFill>
                    <a:srgbClr val="0000FF"/>
                  </a:solidFill>
                </a:rPr>
                <a:t>площади МБУ «ЦДС», сдаваемой в аренду составляет </a:t>
              </a:r>
              <a:r>
                <a:rPr lang="ru-RU" sz="1700" b="1" u="sng" dirty="0"/>
                <a:t>100 %</a:t>
              </a:r>
              <a:r>
                <a:rPr lang="ru-RU" sz="1700" dirty="0">
                  <a:solidFill>
                    <a:srgbClr val="0000FF"/>
                  </a:solidFill>
                </a:rPr>
                <a:t> (12 субъектов МСП</a:t>
              </a:r>
              <a:r>
                <a:rPr lang="ru-RU" sz="1700" dirty="0" smtClean="0">
                  <a:solidFill>
                    <a:srgbClr val="0000FF"/>
                  </a:solidFill>
                </a:rPr>
                <a:t>).</a:t>
              </a:r>
            </a:p>
            <a:p>
              <a:pPr algn="just"/>
              <a:endParaRPr lang="ru-RU" sz="1700" dirty="0">
                <a:solidFill>
                  <a:srgbClr val="0000FF"/>
                </a:solidFill>
              </a:endParaRPr>
            </a:p>
            <a:p>
              <a:pPr algn="just"/>
              <a:r>
                <a:rPr lang="ru-RU" sz="1700" dirty="0"/>
                <a:t>Общее количество субъектов малого и среднего предпринимательства - получателей поддержки – </a:t>
              </a:r>
              <a:r>
                <a:rPr lang="ru-RU" sz="1700" b="1" u="sng" dirty="0">
                  <a:solidFill>
                    <a:srgbClr val="0000FF"/>
                  </a:solidFill>
                </a:rPr>
                <a:t>2726</a:t>
              </a:r>
              <a:r>
                <a:rPr lang="ru-RU" sz="1700" dirty="0"/>
                <a:t>, в </a:t>
              </a:r>
              <a:r>
                <a:rPr lang="ru-RU" sz="1700" dirty="0" smtClean="0"/>
                <a:t>т.ч</a:t>
              </a:r>
              <a:r>
                <a:rPr lang="ru-RU" sz="1700" dirty="0"/>
                <a:t>. поддержка, оказанная МБУ «ЦДС» – </a:t>
              </a:r>
              <a:r>
                <a:rPr lang="ru-RU" sz="1700" b="1" u="sng" dirty="0">
                  <a:solidFill>
                    <a:srgbClr val="0000FF"/>
                  </a:solidFill>
                </a:rPr>
                <a:t>1650</a:t>
              </a:r>
              <a:r>
                <a:rPr lang="ru-RU" sz="1700" dirty="0"/>
                <a:t>.</a:t>
              </a:r>
            </a:p>
          </p:txBody>
        </p:sp>
      </p:grpSp>
      <p:pic>
        <p:nvPicPr>
          <p:cNvPr id="36" name="Picture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9"/>
              </a:ext>
            </a:extLst>
          </a:blip>
          <a:srcRect/>
          <a:stretch>
            <a:fillRect/>
          </a:stretch>
        </p:blipFill>
        <p:spPr>
          <a:xfrm>
            <a:off x="8773228" y="5320906"/>
            <a:ext cx="754919" cy="757674"/>
          </a:xfrm>
          <a:prstGeom prst="rect">
            <a:avLst/>
          </a:prstGeom>
        </p:spPr>
      </p:pic>
      <p:sp>
        <p:nvSpPr>
          <p:cNvPr id="21" name="TextBox 8"/>
          <p:cNvSpPr txBox="1"/>
          <p:nvPr/>
        </p:nvSpPr>
        <p:spPr>
          <a:xfrm>
            <a:off x="838200" y="2837825"/>
            <a:ext cx="284988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0000" lvl="0" indent="0">
              <a:spcBef>
                <a:spcPct val="0"/>
              </a:spcBef>
            </a:pPr>
            <a:r>
              <a:rPr lang="ru-RU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МП «Содействие развитию экономики»</a:t>
            </a:r>
            <a:endParaRPr lang="en-US" b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8"/>
          <p:cNvSpPr txBox="1"/>
          <p:nvPr/>
        </p:nvSpPr>
        <p:spPr>
          <a:xfrm>
            <a:off x="9144" y="0"/>
            <a:ext cx="18110710" cy="11695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0000" lvl="0" indent="0">
              <a:spcBef>
                <a:spcPct val="0"/>
              </a:spcBef>
            </a:pPr>
            <a:r>
              <a:rPr lang="en-US" sz="3800" b="1" u="sng" dirty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Основные </a:t>
            </a:r>
            <a:r>
              <a:rPr lang="ru-RU" sz="3800" b="1" u="sng" dirty="0" smtClean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результаты реализации муниципальных                                     программ (МП) и</a:t>
            </a:r>
            <a:r>
              <a:rPr lang="en-US" sz="3800" b="1" u="sng" dirty="0" smtClean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 </a:t>
            </a:r>
            <a:r>
              <a:rPr lang="en-US" sz="3800" b="1" u="sng" dirty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ключевые </a:t>
            </a:r>
            <a:r>
              <a:rPr lang="ru-RU" sz="3800" b="1" u="sng" dirty="0" smtClean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показатели</a:t>
            </a:r>
            <a:endParaRPr lang="en-US" sz="3800" b="1" u="sng" dirty="0">
              <a:solidFill>
                <a:srgbClr val="1B1B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BM Plex Sans" panose="020B060402020202020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6154400" y="9921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400" b="1" smtClean="0">
                <a:solidFill>
                  <a:schemeClr val="tx1"/>
                </a:solidFill>
              </a:rPr>
              <a:pPr/>
              <a:t>24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335000" y="0"/>
            <a:ext cx="49495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i="1" dirty="0" smtClean="0"/>
              <a:t>Проект отчета об исполнении бюджета МО ГО «Сыктывкар» за 2022 год</a:t>
            </a:r>
          </a:p>
          <a:p>
            <a:pPr algn="r"/>
            <a:r>
              <a:rPr lang="ru-RU" sz="1100" i="1" dirty="0" smtClean="0"/>
              <a:t>Департамент финансов администрации МО ГО «Сыктывкар»</a:t>
            </a:r>
            <a:endParaRPr lang="ru-RU" sz="1100" i="1" dirty="0"/>
          </a:p>
        </p:txBody>
      </p:sp>
    </p:spTree>
    <p:extLst>
      <p:ext uri="{BB962C8B-B14F-4D97-AF65-F5344CB8AC3E}">
        <p14:creationId xmlns:p14="http://schemas.microsoft.com/office/powerpoint/2010/main" val="220121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>
            <a:extLst>
              <a:ext uri="{FF2B5EF4-FFF2-40B4-BE49-F238E27FC236}">
                <a16:creationId xmlns="" xmlns:a16="http://schemas.microsoft.com/office/drawing/2014/main" id="{4C779F3B-E5F6-4639-A2E7-0F457B8436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08" t="78942" r="29154" b="6713"/>
          <a:stretch/>
        </p:blipFill>
        <p:spPr>
          <a:xfrm>
            <a:off x="29916" y="8547010"/>
            <a:ext cx="18258084" cy="173999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39000"/>
          </a:blip>
          <a:srcRect t="27500" b="1625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17448" y="6567064"/>
            <a:ext cx="2940570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1700" b="1" dirty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Городской сквер. </a:t>
            </a:r>
          </a:p>
          <a:p>
            <a:pPr lvl="0" algn="ctr">
              <a:spcBef>
                <a:spcPct val="0"/>
              </a:spcBef>
            </a:pPr>
            <a:r>
              <a:rPr lang="ru-RU" sz="1700" b="1" dirty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Район многоквартирного жилого дома по адресу: ул. Коммунистическая, 72 </a:t>
            </a:r>
          </a:p>
          <a:p>
            <a:pPr lvl="0" algn="ctr">
              <a:spcBef>
                <a:spcPct val="0"/>
              </a:spcBef>
            </a:pPr>
            <a:r>
              <a:rPr lang="ru-RU" sz="1700" b="1" dirty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(за общежитием СГУ)</a:t>
            </a:r>
          </a:p>
        </p:txBody>
      </p:sp>
      <p:sp>
        <p:nvSpPr>
          <p:cNvPr id="24" name="TextBox 8"/>
          <p:cNvSpPr txBox="1"/>
          <p:nvPr/>
        </p:nvSpPr>
        <p:spPr>
          <a:xfrm>
            <a:off x="4273295" y="1291369"/>
            <a:ext cx="395630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0000" lvl="0" algn="ctr">
              <a:spcBef>
                <a:spcPct val="0"/>
              </a:spcBef>
            </a:pPr>
            <a:endParaRPr lang="ru-RU" b="1" u="sng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0000" lvl="0" algn="ctr">
              <a:spcBef>
                <a:spcPct val="0"/>
              </a:spcBef>
            </a:pPr>
            <a:r>
              <a:rPr lang="ru-RU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МП </a:t>
            </a:r>
            <a:r>
              <a:rPr lang="ru-RU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«Развитие современной </a:t>
            </a:r>
            <a:endParaRPr lang="ru-RU" b="1" u="sng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0000" lvl="0" algn="ctr">
              <a:spcBef>
                <a:spcPct val="0"/>
              </a:spcBef>
            </a:pPr>
            <a:r>
              <a:rPr lang="ru-RU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городской среды» </a:t>
            </a:r>
          </a:p>
          <a:p>
            <a:pPr marL="360000" lvl="0" algn="ctr">
              <a:spcBef>
                <a:spcPct val="0"/>
              </a:spcBef>
            </a:pPr>
            <a:endParaRPr 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" name="Рисунок 26" descr="C:\Users\bondarenko-ob\AppData\Local\Microsoft\Windows\Temporary Internet Files\Content.Outlook\7QCCMTRN\IMG_20221010_09434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984" y="1714500"/>
            <a:ext cx="1844415" cy="1903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" descr="C:\Users\bondarenko-ob\AppData\Local\Microsoft\Windows\Temporary Internet Files\Content.Outlook\7QCCMTRN\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14500"/>
            <a:ext cx="2041785" cy="190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985" y="3618358"/>
            <a:ext cx="1844414" cy="2515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Рисунок 29" descr="C:\Users\bondarenko-ob\AppData\Local\Microsoft\Windows\Temporary Internet Files\Content.Outlook\7QCCMTRN\IMG_20221010_094836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3618358"/>
            <a:ext cx="2041784" cy="2515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4558647"/>
            <a:ext cx="3581400" cy="5555717"/>
          </a:xfrm>
          <a:prstGeom prst="rect">
            <a:avLst/>
          </a:prstGeom>
        </p:spPr>
      </p:pic>
      <p:pic>
        <p:nvPicPr>
          <p:cNvPr id="34" name="Picture 2" descr="https://www.bnkomi.ru/content/news/images/56454/photo_241_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240" y="1291370"/>
            <a:ext cx="2883012" cy="292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240" y="4189781"/>
            <a:ext cx="2883012" cy="2630119"/>
          </a:xfrm>
          <a:prstGeom prst="rect">
            <a:avLst/>
          </a:prstGeom>
        </p:spPr>
      </p:pic>
      <p:pic>
        <p:nvPicPr>
          <p:cNvPr id="38" name="Рисунок 37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658600" y="4685729"/>
            <a:ext cx="2965487" cy="259137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58600" y="7245646"/>
            <a:ext cx="2965487" cy="2698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6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35000"/>
                    </a14:imgEffect>
                    <a14:imgEffect>
                      <a14:brightnessContrast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368" t="2189" r="4631" b="2690"/>
          <a:stretch/>
        </p:blipFill>
        <p:spPr bwMode="auto">
          <a:xfrm>
            <a:off x="14929301" y="1291369"/>
            <a:ext cx="2889899" cy="2779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" name="Рисунок 40"/>
          <p:cNvPicPr/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4935200" y="4041684"/>
            <a:ext cx="2889899" cy="2778216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2" name="TextBox 5"/>
          <p:cNvSpPr txBox="1"/>
          <p:nvPr/>
        </p:nvSpPr>
        <p:spPr>
          <a:xfrm>
            <a:off x="5044520" y="3256854"/>
            <a:ext cx="2490055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1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Дворовая территория</a:t>
            </a:r>
            <a:endParaRPr lang="ru-RU" sz="17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>
              <a:spcBef>
                <a:spcPct val="0"/>
              </a:spcBef>
            </a:pPr>
            <a:r>
              <a:rPr lang="ru-RU" sz="1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ул. Горького, 13</a:t>
            </a:r>
          </a:p>
        </p:txBody>
      </p:sp>
      <p:sp>
        <p:nvSpPr>
          <p:cNvPr id="44" name="TextBox 5"/>
          <p:cNvSpPr txBox="1"/>
          <p:nvPr/>
        </p:nvSpPr>
        <p:spPr>
          <a:xfrm>
            <a:off x="11896315" y="3256854"/>
            <a:ext cx="2490055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1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Сквер в районе дома №48 по ул. Димитрова</a:t>
            </a:r>
            <a:endParaRPr lang="ru-RU" sz="17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15189213" y="6997951"/>
            <a:ext cx="2370074" cy="61555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buSzPct val="100000"/>
              <a:defRPr/>
            </a:pPr>
            <a:r>
              <a:rPr lang="ru-RU" altLang="ru-RU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Пешеходная зона по                  ул. Димитрова</a:t>
            </a:r>
            <a:endParaRPr lang="ru-RU" altLang="ru-RU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46" name="object 8"/>
          <p:cNvSpPr/>
          <p:nvPr/>
        </p:nvSpPr>
        <p:spPr>
          <a:xfrm>
            <a:off x="8423385" y="7875114"/>
            <a:ext cx="2883012" cy="132077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2600" rIns="0" bIns="0" anchor="t">
            <a:spAutoFit/>
          </a:bodyPr>
          <a:lstStyle/>
          <a:p>
            <a:pPr algn="ctr"/>
            <a:r>
              <a:rPr lang="ru-RU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Соборная площадь</a:t>
            </a:r>
          </a:p>
          <a:p>
            <a:pPr algn="ctr"/>
            <a:r>
              <a:rPr lang="ru-RU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перед </a:t>
            </a:r>
            <a:r>
              <a:rPr lang="ru-RU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Свято-Стефановским собором </a:t>
            </a:r>
            <a:endParaRPr lang="ru-RU" sz="17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ru-RU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ул. </a:t>
            </a:r>
            <a:r>
              <a:rPr lang="ru-RU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Ленина-</a:t>
            </a:r>
          </a:p>
          <a:p>
            <a:pPr algn="ctr"/>
            <a:r>
              <a:rPr lang="ru-RU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Свободы</a:t>
            </a:r>
            <a:endParaRPr lang="ru-RU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8" name="Рисунок 1"/>
          <p:cNvPicPr/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058231" y="8141227"/>
            <a:ext cx="2659003" cy="1275778"/>
          </a:xfrm>
          <a:prstGeom prst="rect">
            <a:avLst/>
          </a:prstGeom>
          <a:ln w="9525">
            <a:noFill/>
          </a:ln>
          <a:effectLst>
            <a:outerShdw dist="101823" dir="2700000" rotWithShape="0">
              <a:schemeClr val="bg1"/>
            </a:outerShdw>
          </a:effectLst>
        </p:spPr>
      </p:pic>
      <p:sp>
        <p:nvSpPr>
          <p:cNvPr id="23" name="TextBox 8"/>
          <p:cNvSpPr txBox="1"/>
          <p:nvPr/>
        </p:nvSpPr>
        <p:spPr>
          <a:xfrm>
            <a:off x="9144" y="0"/>
            <a:ext cx="18110710" cy="11695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0000" lvl="0" indent="0">
              <a:spcBef>
                <a:spcPct val="0"/>
              </a:spcBef>
            </a:pPr>
            <a:r>
              <a:rPr lang="en-US" sz="3800" b="1" u="sng" dirty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Основные </a:t>
            </a:r>
            <a:r>
              <a:rPr lang="ru-RU" sz="3800" b="1" u="sng" dirty="0" smtClean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результаты реализации муниципальных                                     программ (МП) и</a:t>
            </a:r>
            <a:r>
              <a:rPr lang="en-US" sz="3800" b="1" u="sng" dirty="0" smtClean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 </a:t>
            </a:r>
            <a:r>
              <a:rPr lang="en-US" sz="3800" b="1" u="sng" dirty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ключевые </a:t>
            </a:r>
            <a:r>
              <a:rPr lang="ru-RU" sz="3800" b="1" u="sng" dirty="0" smtClean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показатели</a:t>
            </a:r>
            <a:endParaRPr lang="en-US" sz="3800" b="1" u="sng" dirty="0">
              <a:solidFill>
                <a:srgbClr val="1B1B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BM Plex Sans" panose="020B060402020202020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6154400" y="9921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400" b="1" smtClean="0">
                <a:solidFill>
                  <a:schemeClr val="tx1"/>
                </a:solidFill>
              </a:rPr>
              <a:pPr/>
              <a:t>25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335000" y="0"/>
            <a:ext cx="49495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i="1" dirty="0" smtClean="0"/>
              <a:t>Проект отчета об исполнении бюджета МО ГО «Сыктывкар» за 2022 год</a:t>
            </a:r>
          </a:p>
          <a:p>
            <a:pPr algn="r"/>
            <a:r>
              <a:rPr lang="ru-RU" sz="1100" i="1" dirty="0" smtClean="0"/>
              <a:t>Департамент финансов администрации МО ГО «Сыктывкар»</a:t>
            </a:r>
            <a:endParaRPr lang="ru-RU" sz="1100" i="1" dirty="0"/>
          </a:p>
        </p:txBody>
      </p:sp>
    </p:spTree>
    <p:extLst>
      <p:ext uri="{BB962C8B-B14F-4D97-AF65-F5344CB8AC3E}">
        <p14:creationId xmlns:p14="http://schemas.microsoft.com/office/powerpoint/2010/main" val="412997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3048" y="9563101"/>
            <a:ext cx="18288000" cy="723899"/>
          </a:xfrm>
          <a:prstGeom prst="rect">
            <a:avLst/>
          </a:prstGeom>
          <a:solidFill>
            <a:srgbClr val="FFFF99"/>
          </a:solidFill>
        </p:spPr>
      </p:sp>
      <p:sp>
        <p:nvSpPr>
          <p:cNvPr id="3" name="TextBox 5"/>
          <p:cNvSpPr txBox="1"/>
          <p:nvPr/>
        </p:nvSpPr>
        <p:spPr>
          <a:xfrm>
            <a:off x="36576" y="277291"/>
            <a:ext cx="4002024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0000" lvl="0" indent="0" algn="l">
              <a:lnSpc>
                <a:spcPts val="3380"/>
              </a:lnSpc>
              <a:spcBef>
                <a:spcPct val="0"/>
              </a:spcBef>
            </a:pPr>
            <a:r>
              <a:rPr lang="ru-RU" sz="3800" b="1" u="sng" dirty="0" smtClean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/>
              </a:rPr>
              <a:t>Инвестиции</a:t>
            </a:r>
            <a:endParaRPr lang="en-US" sz="3800" b="1" u="sng" dirty="0">
              <a:solidFill>
                <a:srgbClr val="1B1B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BM Plex Sans"/>
            </a:endParaRPr>
          </a:p>
        </p:txBody>
      </p:sp>
      <p:sp>
        <p:nvSpPr>
          <p:cNvPr id="4" name="AutoShape 2"/>
          <p:cNvSpPr/>
          <p:nvPr/>
        </p:nvSpPr>
        <p:spPr>
          <a:xfrm rot="5400000">
            <a:off x="10037826" y="1315974"/>
            <a:ext cx="9563099" cy="6931152"/>
          </a:xfrm>
          <a:prstGeom prst="rect">
            <a:avLst/>
          </a:prstGeom>
          <a:solidFill>
            <a:srgbClr val="FFFF99"/>
          </a:solidFill>
        </p:spPr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702664548"/>
              </p:ext>
            </p:extLst>
          </p:nvPr>
        </p:nvGraphicFramePr>
        <p:xfrm>
          <a:off x="460888" y="2576803"/>
          <a:ext cx="9593824" cy="6986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1754694" y="1189305"/>
            <a:ext cx="5471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направления:</a:t>
            </a:r>
            <a:endParaRPr lang="ru-RU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0" y="1087987"/>
            <a:ext cx="899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</a:rPr>
              <a:t>В 2022 году реализовано     </a:t>
            </a:r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</a:t>
            </a:r>
            <a:r>
              <a:rPr lang="ru-RU" sz="2400" dirty="0" smtClean="0">
                <a:solidFill>
                  <a:srgbClr val="0000FF"/>
                </a:solidFill>
              </a:rPr>
              <a:t>     проектов </a:t>
            </a:r>
          </a:p>
          <a:p>
            <a:pPr algn="ctr"/>
            <a:r>
              <a:rPr lang="ru-RU" sz="2400" dirty="0" smtClean="0">
                <a:solidFill>
                  <a:srgbClr val="0000FF"/>
                </a:solidFill>
              </a:rPr>
              <a:t>на       </a:t>
            </a:r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469,2 млн. руб.</a:t>
            </a:r>
          </a:p>
          <a:p>
            <a:pPr algn="ctr"/>
            <a:r>
              <a:rPr lang="ru-RU" sz="2400" dirty="0" smtClean="0">
                <a:solidFill>
                  <a:srgbClr val="0000FF"/>
                </a:solidFill>
              </a:rPr>
              <a:t>исполнение плана реализации инвестиционных проектов –    </a:t>
            </a:r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93,8%</a:t>
            </a:r>
            <a:endParaRPr lang="ru-RU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201399" y="2476500"/>
            <a:ext cx="657823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cs typeface="Times New Roman" pitchFamily="18" charset="0"/>
              </a:rPr>
              <a:t>Осуществление мероприятий по обеспечению жилыми помещениями детей-сирот и детей, оставшихся без попечения родителей</a:t>
            </a:r>
          </a:p>
          <a:p>
            <a:pPr algn="r"/>
            <a:r>
              <a:rPr lang="ru-RU" sz="2400" b="1" dirty="0" smtClean="0"/>
              <a:t> </a:t>
            </a:r>
          </a:p>
          <a:p>
            <a:pPr algn="r"/>
            <a:endParaRPr lang="ru-RU" sz="2400" b="1" dirty="0" smtClean="0"/>
          </a:p>
          <a:p>
            <a:pPr algn="r"/>
            <a:r>
              <a:rPr lang="ru-RU" sz="2400" b="1" dirty="0" smtClean="0"/>
              <a:t>Переселение </a:t>
            </a:r>
            <a:r>
              <a:rPr lang="ru-RU" sz="2400" b="1" dirty="0"/>
              <a:t>граждан из аварийного жилищного </a:t>
            </a:r>
            <a:r>
              <a:rPr lang="ru-RU" sz="2400" b="1" dirty="0" smtClean="0"/>
              <a:t>фонда</a:t>
            </a:r>
          </a:p>
          <a:p>
            <a:pPr algn="r"/>
            <a:endParaRPr lang="ru-RU" sz="2400" b="1" dirty="0" smtClean="0"/>
          </a:p>
          <a:p>
            <a:pPr algn="r"/>
            <a:endParaRPr lang="ru-RU" sz="2400" b="1" dirty="0"/>
          </a:p>
          <a:p>
            <a:pPr algn="r"/>
            <a:r>
              <a:rPr lang="ru-RU" sz="2400" b="1" dirty="0" smtClean="0">
                <a:cs typeface="Times New Roman" pitchFamily="18" charset="0"/>
              </a:rPr>
              <a:t>Создание объектов в сфере образования</a:t>
            </a:r>
            <a:endParaRPr lang="ru-RU" sz="2400" b="1" dirty="0">
              <a:cs typeface="Times New Roman" pitchFamily="18" charset="0"/>
            </a:endParaRPr>
          </a:p>
          <a:p>
            <a:pPr algn="r"/>
            <a:endParaRPr lang="ru-RU" sz="2400" b="1" dirty="0" smtClean="0">
              <a:cs typeface="Times New Roman" pitchFamily="18" charset="0"/>
            </a:endParaRPr>
          </a:p>
          <a:p>
            <a:pPr algn="r"/>
            <a:endParaRPr lang="ru-RU" sz="2400" b="1" dirty="0">
              <a:cs typeface="Times New Roman" pitchFamily="18" charset="0"/>
            </a:endParaRPr>
          </a:p>
          <a:p>
            <a:pPr algn="r"/>
            <a:r>
              <a:rPr lang="ru-RU" sz="2400" b="1" dirty="0" smtClean="0">
                <a:cs typeface="Times New Roman" pitchFamily="18" charset="0"/>
              </a:rPr>
              <a:t>Строительство и реконструкция объектов дорожной инфраструктуры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6125323" y="9921874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400" b="1" smtClean="0">
                <a:solidFill>
                  <a:schemeClr val="tx1"/>
                </a:solidFill>
              </a:rPr>
              <a:pPr/>
              <a:t>26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335000" y="0"/>
            <a:ext cx="49495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i="1" dirty="0" smtClean="0"/>
              <a:t>Проект отчета об исполнении бюджета МО ГО «Сыктывкар» за 2022 год</a:t>
            </a:r>
          </a:p>
          <a:p>
            <a:pPr algn="r"/>
            <a:r>
              <a:rPr lang="ru-RU" sz="1100" i="1" dirty="0" smtClean="0"/>
              <a:t>Департамент финансов администрации МО ГО «Сыктывкар»</a:t>
            </a:r>
            <a:endParaRPr lang="ru-RU" sz="1100" i="1" dirty="0"/>
          </a:p>
        </p:txBody>
      </p:sp>
    </p:spTree>
    <p:extLst>
      <p:ext uri="{BB962C8B-B14F-4D97-AF65-F5344CB8AC3E}">
        <p14:creationId xmlns:p14="http://schemas.microsoft.com/office/powerpoint/2010/main" val="177201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947333"/>
            <a:ext cx="18288000" cy="23396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sp>
      <p:sp>
        <p:nvSpPr>
          <p:cNvPr id="3" name="TextBox 5"/>
          <p:cNvSpPr txBox="1"/>
          <p:nvPr/>
        </p:nvSpPr>
        <p:spPr>
          <a:xfrm>
            <a:off x="0" y="190499"/>
            <a:ext cx="15185136" cy="450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0000" lvl="0" indent="0" algn="l">
              <a:lnSpc>
                <a:spcPts val="3380"/>
              </a:lnSpc>
              <a:spcBef>
                <a:spcPct val="0"/>
              </a:spcBef>
            </a:pPr>
            <a:r>
              <a:rPr lang="ru-RU" sz="3800" b="1" u="sng" dirty="0" smtClean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/>
              </a:rPr>
              <a:t>Непрограммные направления деятельности, тыс. руб.</a:t>
            </a:r>
            <a:endParaRPr lang="en-US" sz="3800" b="1" u="sng" dirty="0">
              <a:solidFill>
                <a:srgbClr val="1B1B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BM Plex Sans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871596250"/>
              </p:ext>
            </p:extLst>
          </p:nvPr>
        </p:nvGraphicFramePr>
        <p:xfrm>
          <a:off x="254508" y="648820"/>
          <a:ext cx="17754600" cy="8761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"/>
          <p:cNvSpPr txBox="1"/>
          <p:nvPr/>
        </p:nvSpPr>
        <p:spPr>
          <a:xfrm>
            <a:off x="9372600" y="3619500"/>
            <a:ext cx="838200" cy="3048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500" b="1" dirty="0" smtClean="0">
                <a:solidFill>
                  <a:srgbClr val="0000FF"/>
                </a:solidFill>
              </a:rPr>
              <a:t>98,1 %</a:t>
            </a:r>
            <a:endParaRPr lang="ru-RU" sz="1500" b="1" dirty="0">
              <a:solidFill>
                <a:srgbClr val="0000FF"/>
              </a:solidFill>
            </a:endParaRPr>
          </a:p>
        </p:txBody>
      </p:sp>
      <p:sp>
        <p:nvSpPr>
          <p:cNvPr id="13" name="TextBox 1"/>
          <p:cNvSpPr txBox="1"/>
          <p:nvPr/>
        </p:nvSpPr>
        <p:spPr>
          <a:xfrm>
            <a:off x="12344400" y="3619500"/>
            <a:ext cx="838200" cy="3048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500" b="1" dirty="0" smtClean="0">
                <a:solidFill>
                  <a:srgbClr val="0000FF"/>
                </a:solidFill>
              </a:rPr>
              <a:t>100,0 %</a:t>
            </a:r>
            <a:endParaRPr lang="ru-RU" sz="1500" b="1" dirty="0">
              <a:solidFill>
                <a:srgbClr val="0000FF"/>
              </a:solidFill>
            </a:endParaRPr>
          </a:p>
        </p:txBody>
      </p:sp>
      <p:sp>
        <p:nvSpPr>
          <p:cNvPr id="14" name="TextBox 1"/>
          <p:cNvSpPr txBox="1"/>
          <p:nvPr/>
        </p:nvSpPr>
        <p:spPr>
          <a:xfrm>
            <a:off x="16611600" y="3619500"/>
            <a:ext cx="838200" cy="3048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500" b="1" dirty="0" smtClean="0">
                <a:solidFill>
                  <a:srgbClr val="0000FF"/>
                </a:solidFill>
              </a:rPr>
              <a:t>99,8 %</a:t>
            </a:r>
            <a:endParaRPr lang="ru-RU" sz="1500" b="1" dirty="0">
              <a:solidFill>
                <a:srgbClr val="0000FF"/>
              </a:solidFill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8915400" y="1028700"/>
            <a:ext cx="2971800" cy="6096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u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Исполнение 2022</a:t>
            </a:r>
            <a:endParaRPr lang="ru-RU" sz="2200" b="1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763000" y="1194256"/>
            <a:ext cx="152400" cy="13924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1" name="TextBox 31"/>
          <p:cNvSpPr txBox="1"/>
          <p:nvPr/>
        </p:nvSpPr>
        <p:spPr>
          <a:xfrm>
            <a:off x="8229600" y="14859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391,3</a:t>
            </a:r>
            <a:r>
              <a:rPr lang="ru-RU" sz="2800" dirty="0" smtClean="0"/>
              <a:t> </a:t>
            </a:r>
            <a:r>
              <a:rPr lang="ru-RU" sz="2200" dirty="0" smtClean="0"/>
              <a:t>млн. руб.</a:t>
            </a:r>
            <a:r>
              <a:rPr lang="ru-RU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970764" y="13335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96,3 %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6146757" y="9921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400" b="1" smtClean="0">
                <a:solidFill>
                  <a:schemeClr val="tx1"/>
                </a:solidFill>
              </a:rPr>
              <a:pPr/>
              <a:t>27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0" y="9563100"/>
            <a:ext cx="17830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/>
              <a:t>* Использование </a:t>
            </a:r>
            <a:r>
              <a:rPr lang="ru-RU" sz="1500" dirty="0"/>
              <a:t>средств резервного фонда администрации МО ГО </a:t>
            </a:r>
            <a:r>
              <a:rPr lang="ru-RU" sz="1500" dirty="0" smtClean="0"/>
              <a:t>«Сыктывкар» </a:t>
            </a:r>
            <a:r>
              <a:rPr lang="ru-RU" sz="1500" dirty="0"/>
              <a:t>осуществляется в соответствии с постановлением администрации МО ГО </a:t>
            </a:r>
            <a:r>
              <a:rPr lang="ru-RU" sz="1500" dirty="0" smtClean="0"/>
              <a:t>«Сыктывкар» </a:t>
            </a:r>
            <a:r>
              <a:rPr lang="ru-RU" sz="1500" dirty="0"/>
              <a:t>от 05.03.2015 № 3/706 </a:t>
            </a:r>
            <a:r>
              <a:rPr lang="ru-RU" sz="1500" dirty="0" smtClean="0"/>
              <a:t>«Об </a:t>
            </a:r>
            <a:r>
              <a:rPr lang="ru-RU" sz="1500" dirty="0"/>
              <a:t>утверждении Порядка использования бюджетных ассигнований резервного фонда администрации МО ГО </a:t>
            </a:r>
            <a:r>
              <a:rPr lang="ru-RU" sz="1500" dirty="0" smtClean="0"/>
              <a:t>«Сыктывкар».</a:t>
            </a:r>
            <a:endParaRPr lang="ru-RU" sz="1500" dirty="0"/>
          </a:p>
        </p:txBody>
      </p:sp>
      <p:sp>
        <p:nvSpPr>
          <p:cNvPr id="17" name="TextBox 16"/>
          <p:cNvSpPr txBox="1"/>
          <p:nvPr/>
        </p:nvSpPr>
        <p:spPr>
          <a:xfrm>
            <a:off x="13335000" y="0"/>
            <a:ext cx="49495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i="1" dirty="0" smtClean="0"/>
              <a:t>Проект отчета об исполнении бюджета МО ГО «Сыктывкар» за 2022 год</a:t>
            </a:r>
          </a:p>
          <a:p>
            <a:pPr algn="r"/>
            <a:r>
              <a:rPr lang="ru-RU" sz="1100" i="1" dirty="0" smtClean="0"/>
              <a:t>Департамент финансов администрации МО ГО «Сыктывкар»</a:t>
            </a:r>
            <a:endParaRPr lang="ru-RU" sz="1100" i="1" dirty="0"/>
          </a:p>
        </p:txBody>
      </p:sp>
    </p:spTree>
    <p:extLst>
      <p:ext uri="{BB962C8B-B14F-4D97-AF65-F5344CB8AC3E}">
        <p14:creationId xmlns:p14="http://schemas.microsoft.com/office/powerpoint/2010/main" val="121290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7500" b="16250"/>
          <a:stretch>
            <a:fillRect/>
          </a:stretch>
        </p:blipFill>
        <p:spPr>
          <a:xfrm>
            <a:off x="0" y="-36858"/>
            <a:ext cx="18288000" cy="10323858"/>
          </a:xfrm>
          <a:prstGeom prst="rect">
            <a:avLst/>
          </a:prstGeom>
        </p:spPr>
      </p:pic>
      <p:sp>
        <p:nvSpPr>
          <p:cNvPr id="8" name="TextBox 5"/>
          <p:cNvSpPr txBox="1"/>
          <p:nvPr/>
        </p:nvSpPr>
        <p:spPr>
          <a:xfrm>
            <a:off x="0" y="626516"/>
            <a:ext cx="15185136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0000" lvl="0" indent="0" algn="l">
              <a:lnSpc>
                <a:spcPts val="3380"/>
              </a:lnSpc>
              <a:spcBef>
                <a:spcPct val="0"/>
              </a:spcBef>
            </a:pPr>
            <a:r>
              <a:rPr lang="ru-RU" sz="3800" b="1" u="sng" dirty="0" smtClean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/>
              </a:rPr>
              <a:t>Размер муниципального долга МО ГО «Сыктывкар»</a:t>
            </a:r>
            <a:endParaRPr lang="en-US" sz="3800" b="1" u="sng" dirty="0">
              <a:solidFill>
                <a:srgbClr val="1B1B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BM Plex Sans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045623260"/>
              </p:ext>
            </p:extLst>
          </p:nvPr>
        </p:nvGraphicFramePr>
        <p:xfrm>
          <a:off x="2133600" y="7481542"/>
          <a:ext cx="15621000" cy="276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76865367"/>
              </p:ext>
            </p:extLst>
          </p:nvPr>
        </p:nvGraphicFramePr>
        <p:xfrm>
          <a:off x="2209800" y="4831915"/>
          <a:ext cx="15621000" cy="231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383280" y="724666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2015 год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5400" y="724666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2016 год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81800" y="724666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2017 год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72500" y="724666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2018 год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210800" y="724666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2019 год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963400" y="724666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2020 год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639800" y="724666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2021 год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316200" y="724666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2022 год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7952" y="8039100"/>
            <a:ext cx="1981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Профицит/ Дефицит,   млн</a:t>
            </a:r>
            <a:r>
              <a:rPr lang="ru-RU" sz="2200" b="1" dirty="0"/>
              <a:t>. руб.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2400" y="5646230"/>
            <a:ext cx="228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Фактический размер муниципального долга, млн. руб.</a:t>
            </a:r>
            <a:endParaRPr lang="ru-RU" sz="2200" b="1" dirty="0"/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3271625098"/>
              </p:ext>
            </p:extLst>
          </p:nvPr>
        </p:nvGraphicFramePr>
        <p:xfrm>
          <a:off x="2133600" y="2019300"/>
          <a:ext cx="15544800" cy="25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225552" y="3009900"/>
            <a:ext cx="2286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Отношение муниципального долга к объему собственных доходов, %</a:t>
            </a:r>
            <a:endParaRPr lang="ru-RU" sz="2200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6154400" y="9921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400" b="1" smtClean="0">
                <a:solidFill>
                  <a:schemeClr val="tx1"/>
                </a:solidFill>
              </a:rPr>
              <a:pPr/>
              <a:t>28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335000" y="0"/>
            <a:ext cx="49495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i="1" dirty="0" smtClean="0"/>
              <a:t>Проект отчета об исполнении бюджета МО ГО «Сыктывкар» за 2022 год</a:t>
            </a:r>
          </a:p>
          <a:p>
            <a:pPr algn="r"/>
            <a:r>
              <a:rPr lang="ru-RU" sz="1100" i="1" dirty="0" smtClean="0"/>
              <a:t>Департамент финансов администрации МО ГО «Сыктывкар»</a:t>
            </a:r>
            <a:endParaRPr lang="ru-RU" sz="1100" i="1" dirty="0"/>
          </a:p>
        </p:txBody>
      </p:sp>
    </p:spTree>
    <p:extLst>
      <p:ext uri="{BB962C8B-B14F-4D97-AF65-F5344CB8AC3E}">
        <p14:creationId xmlns:p14="http://schemas.microsoft.com/office/powerpoint/2010/main" val="196620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/>
          <p:nvPr/>
        </p:nvSpPr>
        <p:spPr>
          <a:xfrm>
            <a:off x="0" y="430887"/>
            <a:ext cx="15185136" cy="886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0000" lvl="0" indent="0" algn="l">
              <a:lnSpc>
                <a:spcPts val="3380"/>
              </a:lnSpc>
              <a:spcBef>
                <a:spcPct val="0"/>
              </a:spcBef>
            </a:pPr>
            <a:r>
              <a:rPr lang="ru-RU" sz="3800" b="1" u="sng" dirty="0" smtClean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/>
              </a:rPr>
              <a:t>Источники финансирования дефицита бюджета и обслуживание муниципального долга, млн. руб.</a:t>
            </a:r>
            <a:endParaRPr lang="en-US" sz="3800" b="1" u="sng" dirty="0">
              <a:solidFill>
                <a:srgbClr val="1B1B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BM Plex Sans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526373000"/>
              </p:ext>
            </p:extLst>
          </p:nvPr>
        </p:nvGraphicFramePr>
        <p:xfrm>
          <a:off x="272372" y="1947672"/>
          <a:ext cx="17678400" cy="4415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55215" y="1573768"/>
            <a:ext cx="10342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0000FF"/>
                </a:solidFill>
              </a:rPr>
              <a:t>4 000,0</a:t>
            </a:r>
            <a:endParaRPr lang="ru-RU" sz="2200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43200" y="1573768"/>
            <a:ext cx="10342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0000FF"/>
                </a:solidFill>
              </a:rPr>
              <a:t>3 995,0</a:t>
            </a:r>
            <a:endParaRPr lang="ru-RU" sz="22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34328" y="1573768"/>
            <a:ext cx="10342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0000FF"/>
                </a:solidFill>
              </a:rPr>
              <a:t>2 609,0</a:t>
            </a:r>
            <a:endParaRPr lang="ru-RU" sz="2200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29599" y="1573768"/>
            <a:ext cx="10342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0000FF"/>
                </a:solidFill>
              </a:rPr>
              <a:t>2 655,0</a:t>
            </a:r>
            <a:endParaRPr lang="ru-RU" sz="2200" b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887200" y="1573768"/>
            <a:ext cx="10342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0000FF"/>
                </a:solidFill>
              </a:rPr>
              <a:t>2 272,0</a:t>
            </a:r>
            <a:endParaRPr lang="ru-RU" sz="2200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851243" y="1573768"/>
            <a:ext cx="10342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0000FF"/>
                </a:solidFill>
              </a:rPr>
              <a:t>2 023,0</a:t>
            </a:r>
            <a:endParaRPr lang="ru-RU" sz="2200" b="1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35584" y="6286500"/>
            <a:ext cx="12250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0000FF"/>
                </a:solidFill>
              </a:rPr>
              <a:t>2020 год</a:t>
            </a:r>
            <a:endParaRPr lang="ru-RU" sz="2200" b="1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16301" y="6286500"/>
            <a:ext cx="12250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0000FF"/>
                </a:solidFill>
              </a:rPr>
              <a:t>2021 год</a:t>
            </a:r>
            <a:endParaRPr lang="ru-RU" sz="2200" b="1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769173" y="6286500"/>
            <a:ext cx="12250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0000FF"/>
                </a:solidFill>
              </a:rPr>
              <a:t>2022 год</a:t>
            </a:r>
            <a:endParaRPr lang="ru-RU" sz="2200" b="1" dirty="0">
              <a:solidFill>
                <a:srgbClr val="0000FF"/>
              </a:solidFill>
            </a:endParaRP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3303263091"/>
              </p:ext>
            </p:extLst>
          </p:nvPr>
        </p:nvGraphicFramePr>
        <p:xfrm>
          <a:off x="228600" y="6896100"/>
          <a:ext cx="17612617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6154400" y="9921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400" b="1" smtClean="0">
                <a:solidFill>
                  <a:schemeClr val="tx1"/>
                </a:solidFill>
              </a:rPr>
              <a:pPr/>
              <a:t>29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335000" y="0"/>
            <a:ext cx="49495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i="1" dirty="0" smtClean="0"/>
              <a:t>Проект отчета об исполнении бюджета МО ГО «Сыктывкар» за 2022 год</a:t>
            </a:r>
          </a:p>
          <a:p>
            <a:pPr algn="r"/>
            <a:r>
              <a:rPr lang="ru-RU" sz="1100" i="1" dirty="0" smtClean="0"/>
              <a:t>Департамент финансов администрации МО ГО «Сыктывкар»</a:t>
            </a:r>
            <a:endParaRPr lang="ru-RU" sz="1100" i="1" dirty="0"/>
          </a:p>
        </p:txBody>
      </p:sp>
    </p:spTree>
    <p:extLst>
      <p:ext uri="{BB962C8B-B14F-4D97-AF65-F5344CB8AC3E}">
        <p14:creationId xmlns:p14="http://schemas.microsoft.com/office/powerpoint/2010/main" val="290685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2339667"/>
          </a:xfrm>
          <a:prstGeom prst="rect">
            <a:avLst/>
          </a:prstGeom>
          <a:solidFill>
            <a:srgbClr val="FFFF99"/>
          </a:solidFill>
        </p:spPr>
      </p:sp>
      <p:sp>
        <p:nvSpPr>
          <p:cNvPr id="3" name="TextBox 5"/>
          <p:cNvSpPr txBox="1"/>
          <p:nvPr/>
        </p:nvSpPr>
        <p:spPr>
          <a:xfrm>
            <a:off x="12192" y="495299"/>
            <a:ext cx="6378583" cy="450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000" lvl="0" indent="0" algn="l">
              <a:lnSpc>
                <a:spcPts val="3380"/>
              </a:lnSpc>
              <a:spcBef>
                <a:spcPct val="0"/>
              </a:spcBef>
            </a:pPr>
            <a:r>
              <a:rPr lang="ru-RU" sz="3800" b="1" u="sng" dirty="0" smtClean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/>
              </a:rPr>
              <a:t>Содержание</a:t>
            </a:r>
            <a:endParaRPr lang="en-US" sz="3800" b="1" u="sng" dirty="0">
              <a:solidFill>
                <a:srgbClr val="1B1B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BM Plex San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6138478" y="9921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400" b="1" smtClean="0">
                <a:solidFill>
                  <a:schemeClr val="tx1"/>
                </a:solidFill>
              </a:rPr>
              <a:pPr/>
              <a:t>3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3056474"/>
              </p:ext>
            </p:extLst>
          </p:nvPr>
        </p:nvGraphicFramePr>
        <p:xfrm>
          <a:off x="228600" y="1409700"/>
          <a:ext cx="8686800" cy="85092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696200"/>
                <a:gridCol w="990600"/>
              </a:tblGrid>
              <a:tr h="412263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0000FF"/>
                          </a:solidFill>
                        </a:rPr>
                        <a:t>Инструменты открытости бюджетной информации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 smtClean="0">
                          <a:solidFill>
                            <a:srgbClr val="0000FF"/>
                          </a:solidFill>
                        </a:rPr>
                        <a:t>4</a:t>
                      </a:r>
                      <a:endParaRPr lang="ru-RU" sz="20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263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Ключевые понятия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 smtClean="0"/>
                        <a:t>5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146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0000FF"/>
                          </a:solidFill>
                        </a:rPr>
                        <a:t>Бюджетная система и административно-территориальная структура МО ГО «Сыктывкар»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 smtClean="0">
                          <a:solidFill>
                            <a:srgbClr val="0000FF"/>
                          </a:solidFill>
                        </a:rPr>
                        <a:t>6</a:t>
                      </a:r>
                      <a:endParaRPr lang="ru-RU" sz="20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263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Динамика основных социально-экономических показателей МО ГО «Сыктывкар»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 smtClean="0"/>
                        <a:t>7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146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0000FF"/>
                          </a:solidFill>
                        </a:rPr>
                        <a:t>Сравнение параметров бюджетов муниципальных образований Республики Коми с численностью более 20 тыс. чел.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 smtClean="0">
                          <a:solidFill>
                            <a:srgbClr val="0000FF"/>
                          </a:solidFill>
                        </a:rPr>
                        <a:t>8</a:t>
                      </a:r>
                      <a:endParaRPr lang="ru-RU" sz="20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146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Сравнение доходов за счет всех источников  и расходов муниципальных образований Республики Коми на душу населения по итогам 2022 </a:t>
                      </a:r>
                      <a:r>
                        <a:rPr lang="ru-RU" sz="2000" dirty="0" smtClean="0"/>
                        <a:t>года (</a:t>
                      </a:r>
                      <a:r>
                        <a:rPr lang="ru-RU" sz="2000" dirty="0" smtClean="0"/>
                        <a:t>тыс. руб./ чел.)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 smtClean="0"/>
                        <a:t>9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263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0000FF"/>
                          </a:solidFill>
                        </a:rPr>
                        <a:t>Стратегическое планирование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 smtClean="0">
                          <a:solidFill>
                            <a:srgbClr val="0000FF"/>
                          </a:solidFill>
                        </a:rPr>
                        <a:t>10</a:t>
                      </a:r>
                      <a:endParaRPr lang="ru-RU" sz="20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263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Какие стадии проходит бюджет?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 smtClean="0"/>
                        <a:t>11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263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0000FF"/>
                          </a:solidFill>
                        </a:rPr>
                        <a:t>Оздоровление муниципальных финансов за 2022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 smtClean="0">
                          <a:solidFill>
                            <a:srgbClr val="0000FF"/>
                          </a:solidFill>
                        </a:rPr>
                        <a:t>12</a:t>
                      </a:r>
                      <a:endParaRPr lang="ru-RU" sz="20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263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Исполнение основных параметров бюджета МО ГО «Сыктывкар»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 smtClean="0"/>
                        <a:t>13-14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263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0000FF"/>
                          </a:solidFill>
                        </a:rPr>
                        <a:t>Доходы</a:t>
                      </a:r>
                      <a:endParaRPr lang="ru-RU" sz="20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 smtClean="0">
                          <a:solidFill>
                            <a:srgbClr val="0000FF"/>
                          </a:solidFill>
                        </a:rPr>
                        <a:t>15</a:t>
                      </a:r>
                      <a:endParaRPr lang="ru-RU" sz="20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263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Структура налоговых и неналоговых доходов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 smtClean="0"/>
                        <a:t>16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263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0000FF"/>
                          </a:solidFill>
                        </a:rPr>
                        <a:t>Мобилизация резервов увеличения доходной базы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 smtClean="0">
                          <a:solidFill>
                            <a:srgbClr val="0000FF"/>
                          </a:solidFill>
                        </a:rPr>
                        <a:t>17</a:t>
                      </a:r>
                      <a:endParaRPr lang="ru-RU" sz="20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263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Безвозмездные поступления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 smtClean="0"/>
                        <a:t>18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263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0000FF"/>
                          </a:solidFill>
                        </a:rPr>
                        <a:t>Структура расходов бюджета МО ГО «Сыктывкар»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 smtClean="0">
                          <a:solidFill>
                            <a:srgbClr val="0000FF"/>
                          </a:solidFill>
                        </a:rPr>
                        <a:t>19</a:t>
                      </a:r>
                      <a:endParaRPr lang="ru-RU" sz="20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263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Динамика среднего размера заработной платы работников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 smtClean="0"/>
                        <a:t>20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263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0000FF"/>
                          </a:solidFill>
                        </a:rPr>
                        <a:t>Реализация муниципальных программ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 smtClean="0">
                          <a:solidFill>
                            <a:srgbClr val="0000FF"/>
                          </a:solidFill>
                        </a:rPr>
                        <a:t>21</a:t>
                      </a:r>
                      <a:endParaRPr lang="ru-RU" sz="20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7199484"/>
              </p:ext>
            </p:extLst>
          </p:nvPr>
        </p:nvGraphicFramePr>
        <p:xfrm>
          <a:off x="9167884" y="1409700"/>
          <a:ext cx="8686800" cy="60293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696200"/>
                <a:gridCol w="990600"/>
              </a:tblGrid>
              <a:tr h="412263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Основные результаты реализации муниципальных программ (МП)                         и ключевые показатели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 smtClean="0"/>
                        <a:t>22-25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263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0000FF"/>
                          </a:solidFill>
                        </a:rPr>
                        <a:t>Инвестиции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 smtClean="0">
                          <a:solidFill>
                            <a:srgbClr val="0000FF"/>
                          </a:solidFill>
                        </a:rPr>
                        <a:t>26</a:t>
                      </a:r>
                      <a:endParaRPr lang="ru-RU" sz="20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964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Непрограммные направления деятельности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 smtClean="0"/>
                        <a:t>27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263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0000FF"/>
                          </a:solidFill>
                        </a:rPr>
                        <a:t>Размер муниципального долга МО ГО «Сыктывкар»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 smtClean="0">
                          <a:solidFill>
                            <a:srgbClr val="0000FF"/>
                          </a:solidFill>
                        </a:rPr>
                        <a:t>28</a:t>
                      </a:r>
                      <a:endParaRPr lang="ru-RU" sz="20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146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Источники финансирования дефицита бюджета и обслуживание муниципального долга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 smtClean="0"/>
                        <a:t>29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146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0000FF"/>
                          </a:solidFill>
                        </a:rPr>
                        <a:t>Участие МО ГО «Сыктывкар» в реализации национальных проектов в 2022 году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 smtClean="0">
                          <a:solidFill>
                            <a:srgbClr val="0000FF"/>
                          </a:solidFill>
                        </a:rPr>
                        <a:t>30-31</a:t>
                      </a:r>
                      <a:endParaRPr lang="ru-RU" sz="20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263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Реализация проекта «Народный бюджет» </a:t>
                      </a:r>
                    </a:p>
                    <a:p>
                      <a:r>
                        <a:rPr lang="ru-RU" sz="2000" dirty="0" smtClean="0"/>
                        <a:t>в МО ГО «Сыктывкар»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 smtClean="0"/>
                        <a:t>32-33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263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0000FF"/>
                          </a:solidFill>
                        </a:rPr>
                        <a:t>Мероприятия в области открытости бюджетных данных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 smtClean="0">
                          <a:solidFill>
                            <a:srgbClr val="0000FF"/>
                          </a:solidFill>
                        </a:rPr>
                        <a:t>34</a:t>
                      </a:r>
                      <a:endParaRPr lang="ru-RU" sz="20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263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Основные мероприятия и ключевые новости по финансовому просвещению населения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 smtClean="0"/>
                        <a:t>35-36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263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0000FF"/>
                          </a:solidFill>
                        </a:rPr>
                        <a:t>Основные задачи бюджетной политики на 2023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 smtClean="0">
                          <a:solidFill>
                            <a:srgbClr val="0000FF"/>
                          </a:solidFill>
                        </a:rPr>
                        <a:t>37</a:t>
                      </a:r>
                      <a:endParaRPr lang="ru-RU" sz="20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263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Контактная</a:t>
                      </a:r>
                      <a:r>
                        <a:rPr lang="ru-RU" sz="2000" baseline="0" dirty="0" smtClean="0"/>
                        <a:t> информация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 smtClean="0"/>
                        <a:t>38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3335000" y="0"/>
            <a:ext cx="49495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i="1" dirty="0" smtClean="0"/>
              <a:t>Проект отчета об исполнении бюджета МО ГО «Сыктывкар» за 2022 год</a:t>
            </a:r>
          </a:p>
          <a:p>
            <a:pPr algn="r"/>
            <a:r>
              <a:rPr lang="ru-RU" sz="1100" i="1" dirty="0" smtClean="0"/>
              <a:t>Департамент финансов администрации МО ГО «Сыктывкар»</a:t>
            </a:r>
            <a:endParaRPr lang="ru-RU" sz="1100" i="1" dirty="0"/>
          </a:p>
        </p:txBody>
      </p:sp>
    </p:spTree>
    <p:extLst>
      <p:ext uri="{BB962C8B-B14F-4D97-AF65-F5344CB8AC3E}">
        <p14:creationId xmlns:p14="http://schemas.microsoft.com/office/powerpoint/2010/main" val="65690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916829" y="0"/>
            <a:ext cx="10628346" cy="10287000"/>
          </a:xfrm>
          <a:prstGeom prst="rect">
            <a:avLst/>
          </a:prstGeom>
          <a:solidFill>
            <a:srgbClr val="FFFF99"/>
          </a:solidFill>
        </p:spPr>
      </p:sp>
      <p:sp>
        <p:nvSpPr>
          <p:cNvPr id="11" name="TextBox 5"/>
          <p:cNvSpPr txBox="1"/>
          <p:nvPr/>
        </p:nvSpPr>
        <p:spPr>
          <a:xfrm>
            <a:off x="0" y="190499"/>
            <a:ext cx="15185136" cy="11695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0000" lvl="0" indent="0" algn="l">
              <a:spcBef>
                <a:spcPct val="0"/>
              </a:spcBef>
            </a:pPr>
            <a:r>
              <a:rPr lang="ru-RU" sz="3800" b="1" u="sng" dirty="0" smtClean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/>
              </a:rPr>
              <a:t>Участие МО ГО «Сыктывкар» в реализации национальных проектов в 2022 году</a:t>
            </a:r>
            <a:endParaRPr lang="en-US" sz="3800" b="1" u="sng" dirty="0">
              <a:solidFill>
                <a:srgbClr val="1B1B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BM Plex San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845636" y="1566642"/>
            <a:ext cx="67818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600" b="1" dirty="0" smtClean="0"/>
              <a:t>Региональный проект </a:t>
            </a:r>
            <a:r>
              <a:rPr lang="ru-RU" sz="2600" b="1" dirty="0"/>
              <a:t>«Дорожная сеть</a:t>
            </a:r>
            <a:r>
              <a:rPr lang="ru-RU" sz="2600" b="1" dirty="0" smtClean="0"/>
              <a:t>»          - </a:t>
            </a:r>
            <a:r>
              <a:rPr lang="ru-RU" sz="2600" b="1" u="sng" dirty="0" smtClean="0">
                <a:solidFill>
                  <a:srgbClr val="0000FF"/>
                </a:solidFill>
              </a:rPr>
              <a:t>239,2 </a:t>
            </a:r>
            <a:r>
              <a:rPr lang="ru-RU" sz="2600" b="1" u="sng" dirty="0">
                <a:solidFill>
                  <a:srgbClr val="0000FF"/>
                </a:solidFill>
              </a:rPr>
              <a:t>млн. руб.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845636" y="3162300"/>
            <a:ext cx="637456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600" b="1" dirty="0"/>
              <a:t>Региональный проект</a:t>
            </a:r>
            <a:r>
              <a:rPr lang="ru-RU" sz="2600" b="1" dirty="0" smtClean="0"/>
              <a:t> </a:t>
            </a:r>
            <a:r>
              <a:rPr lang="ru-RU" sz="2600" b="1" dirty="0"/>
              <a:t>«Культурная среда» </a:t>
            </a:r>
            <a:r>
              <a:rPr lang="ru-RU" sz="2600" b="1" dirty="0" smtClean="0"/>
              <a:t>– </a:t>
            </a:r>
            <a:r>
              <a:rPr lang="ru-RU" sz="2600" b="1" u="sng" dirty="0" smtClean="0">
                <a:solidFill>
                  <a:srgbClr val="0000FF"/>
                </a:solidFill>
              </a:rPr>
              <a:t>6,0 </a:t>
            </a:r>
            <a:r>
              <a:rPr lang="ru-RU" sz="2600" b="1" u="sng" dirty="0">
                <a:solidFill>
                  <a:srgbClr val="0000FF"/>
                </a:solidFill>
              </a:rPr>
              <a:t>млн. руб.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879802" y="4838700"/>
            <a:ext cx="637456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600" b="1" dirty="0" smtClean="0"/>
              <a:t>Региональный проект </a:t>
            </a:r>
            <a:r>
              <a:rPr lang="ru-RU" sz="2600" b="1" dirty="0"/>
              <a:t>«Спорт – норма жизни» </a:t>
            </a:r>
            <a:r>
              <a:rPr lang="ru-RU" sz="2600" b="1" dirty="0" smtClean="0"/>
              <a:t>– </a:t>
            </a:r>
            <a:r>
              <a:rPr lang="ru-RU" sz="2600" b="1" u="sng" dirty="0" smtClean="0">
                <a:solidFill>
                  <a:srgbClr val="0000FF"/>
                </a:solidFill>
              </a:rPr>
              <a:t>4,2 </a:t>
            </a:r>
            <a:r>
              <a:rPr lang="ru-RU" sz="2600" b="1" u="sng" dirty="0">
                <a:solidFill>
                  <a:srgbClr val="0000FF"/>
                </a:solidFill>
              </a:rPr>
              <a:t>млн. руб.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845636" y="6438900"/>
            <a:ext cx="744804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600" b="1" dirty="0"/>
              <a:t>Региональный проект</a:t>
            </a:r>
            <a:r>
              <a:rPr lang="ru-RU" sz="2600" b="1" dirty="0" smtClean="0"/>
              <a:t> </a:t>
            </a:r>
            <a:r>
              <a:rPr lang="ru-RU" sz="2600" b="1" dirty="0"/>
              <a:t>«Формирование комфортной городской среды» – </a:t>
            </a:r>
            <a:r>
              <a:rPr lang="ru-RU" sz="2600" b="1" u="sng" dirty="0" smtClean="0">
                <a:solidFill>
                  <a:srgbClr val="0000FF"/>
                </a:solidFill>
              </a:rPr>
              <a:t>274,3 </a:t>
            </a:r>
            <a:r>
              <a:rPr lang="ru-RU" sz="2600" b="1" u="sng" dirty="0">
                <a:solidFill>
                  <a:srgbClr val="0000FF"/>
                </a:solidFill>
              </a:rPr>
              <a:t>млн. руб.</a:t>
            </a:r>
          </a:p>
          <a:p>
            <a:pPr lvl="0"/>
            <a:r>
              <a:rPr lang="ru-RU" sz="2600" b="1" dirty="0" smtClean="0"/>
              <a:t>Региональный проект </a:t>
            </a:r>
            <a:r>
              <a:rPr lang="ru-RU" sz="2600" b="1" dirty="0"/>
              <a:t>«Обеспечение устойчивого сокращения непригодного для проживания жилищного фонда» – </a:t>
            </a:r>
            <a:r>
              <a:rPr lang="ru-RU" sz="2600" b="1" u="sng" dirty="0" smtClean="0">
                <a:solidFill>
                  <a:srgbClr val="0000FF"/>
                </a:solidFill>
              </a:rPr>
              <a:t>167,5 </a:t>
            </a:r>
            <a:r>
              <a:rPr lang="ru-RU" sz="2600" b="1" u="sng" dirty="0">
                <a:solidFill>
                  <a:srgbClr val="0000FF"/>
                </a:solidFill>
              </a:rPr>
              <a:t>млн. руб.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901138" y="8648700"/>
            <a:ext cx="739254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600" b="1" dirty="0" smtClean="0"/>
              <a:t>Региональный проект </a:t>
            </a:r>
            <a:r>
              <a:rPr lang="ru-RU" sz="2600" b="1" dirty="0"/>
              <a:t>«Акселерация субъектов малого и среднего предпринимательства» </a:t>
            </a:r>
            <a:r>
              <a:rPr lang="ru-RU" sz="2600" b="1" dirty="0" smtClean="0"/>
              <a:t>           – </a:t>
            </a:r>
            <a:r>
              <a:rPr lang="ru-RU" sz="2600" b="1" u="sng" dirty="0" smtClean="0">
                <a:solidFill>
                  <a:srgbClr val="0000FF"/>
                </a:solidFill>
              </a:rPr>
              <a:t>0,9 </a:t>
            </a:r>
            <a:r>
              <a:rPr lang="ru-RU" sz="2600" b="1" u="sng" dirty="0">
                <a:solidFill>
                  <a:srgbClr val="0000FF"/>
                </a:solidFill>
              </a:rPr>
              <a:t>млн. руб.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28" y="1574134"/>
            <a:ext cx="2514600" cy="142737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28" y="3162300"/>
            <a:ext cx="2517648" cy="149046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17" y="4838700"/>
            <a:ext cx="2516400" cy="174386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17" y="6731036"/>
            <a:ext cx="2516400" cy="153666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16" y="8465362"/>
            <a:ext cx="2496311" cy="1476000"/>
          </a:xfrm>
          <a:prstGeom prst="rect">
            <a:avLst/>
          </a:prstGeom>
        </p:spPr>
      </p:pic>
      <p:sp>
        <p:nvSpPr>
          <p:cNvPr id="31" name="object 2"/>
          <p:cNvSpPr txBox="1"/>
          <p:nvPr/>
        </p:nvSpPr>
        <p:spPr>
          <a:xfrm>
            <a:off x="10527792" y="4191087"/>
            <a:ext cx="4648200" cy="12952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ru-RU" sz="1600" b="1" spc="10" dirty="0" smtClean="0">
                <a:cs typeface="Trebuchet MS"/>
              </a:rPr>
              <a:t>В 2022 году поставлено оборудование </a:t>
            </a:r>
          </a:p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ru-RU" sz="1600" b="1" spc="10" dirty="0" smtClean="0">
                <a:cs typeface="Trebuchet MS"/>
              </a:rPr>
              <a:t>в спортивные школы олимпийского резерва: </a:t>
            </a:r>
          </a:p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ru-RU" sz="1600" b="1" spc="10" dirty="0" smtClean="0">
                <a:cs typeface="Trebuchet MS"/>
              </a:rPr>
              <a:t>«ФАВОРИТ»</a:t>
            </a:r>
          </a:p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ru-RU" sz="1600" b="1" spc="10" dirty="0" smtClean="0">
                <a:cs typeface="Trebuchet MS"/>
              </a:rPr>
              <a:t>«АКВАЛИДЕР»</a:t>
            </a:r>
            <a:endParaRPr lang="ru-RU" sz="1600" b="1" spc="10" dirty="0">
              <a:cs typeface="Trebuchet MS"/>
            </a:endParaRPr>
          </a:p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ru-RU" sz="1600" b="1" spc="10" dirty="0" smtClean="0">
                <a:cs typeface="Trebuchet MS"/>
              </a:rPr>
              <a:t>«СШОР «ЭЖВА»</a:t>
            </a:r>
            <a:endParaRPr lang="ru-RU" sz="1600" b="1" dirty="0">
              <a:cs typeface="Trebuchet MS"/>
            </a:endParaRPr>
          </a:p>
        </p:txBody>
      </p:sp>
      <p:sp>
        <p:nvSpPr>
          <p:cNvPr id="32" name="object 2"/>
          <p:cNvSpPr txBox="1"/>
          <p:nvPr/>
        </p:nvSpPr>
        <p:spPr>
          <a:xfrm>
            <a:off x="10302221" y="1736390"/>
            <a:ext cx="3185179" cy="12567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ru-RU" sz="1600" b="1" spc="10" dirty="0" smtClean="0">
                <a:cs typeface="Trebuchet MS"/>
              </a:rPr>
              <a:t>Создана модельная библиотека: Библиотека филиал № 5 МБУК «ЦБС» г. Сыктывкар</a:t>
            </a:r>
          </a:p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ru-RU" sz="1600" b="1" spc="10" dirty="0" smtClean="0">
                <a:cs typeface="Trebuchet MS"/>
              </a:rPr>
              <a:t>(</a:t>
            </a:r>
            <a:r>
              <a:rPr lang="ru-RU" sz="1600" b="1" spc="10" dirty="0" err="1" smtClean="0">
                <a:cs typeface="Trebuchet MS"/>
              </a:rPr>
              <a:t>пгт</a:t>
            </a:r>
            <a:r>
              <a:rPr lang="ru-RU" sz="1600" b="1" spc="10" dirty="0" smtClean="0">
                <a:cs typeface="Trebuchet MS"/>
              </a:rPr>
              <a:t> Краснозатонский, ул. Ломоносова, 48а) 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611932" y="1212586"/>
            <a:ext cx="4549891" cy="2559314"/>
          </a:xfrm>
          <a:prstGeom prst="rect">
            <a:avLst/>
          </a:prstGeom>
        </p:spPr>
      </p:pic>
      <p:pic>
        <p:nvPicPr>
          <p:cNvPr id="34" name="Picture 3" descr="C:\Перенос\ЧУКИЛЕВ\СУБСИДИИ\НАЦПРОЕКТЫ\2022 год\СШОРы\Фаворит\image0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511911" y="3775298"/>
            <a:ext cx="2370357" cy="292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Перенос\ЧУКИЛЕВ\СУБСИДИИ\НАЦПРОЕКТЫ\2022 год\СШОРы\Аквалидер\PHOTO-2022-10-07-10-56-5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2412" y="5820969"/>
            <a:ext cx="2140130" cy="1092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10" cstate="print"/>
          <a:srcRect l="3005" t="3635" r="3037" b="3657"/>
          <a:stretch/>
        </p:blipFill>
        <p:spPr>
          <a:xfrm>
            <a:off x="14987521" y="7082664"/>
            <a:ext cx="3174302" cy="3132071"/>
          </a:xfrm>
          <a:prstGeom prst="rect">
            <a:avLst/>
          </a:prstGeom>
        </p:spPr>
      </p:pic>
      <p:sp>
        <p:nvSpPr>
          <p:cNvPr id="39" name="object 77"/>
          <p:cNvSpPr txBox="1"/>
          <p:nvPr/>
        </p:nvSpPr>
        <p:spPr>
          <a:xfrm>
            <a:off x="11277600" y="7750285"/>
            <a:ext cx="3628840" cy="5593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r">
              <a:lnSpc>
                <a:spcPct val="111100"/>
              </a:lnSpc>
              <a:spcBef>
                <a:spcPts val="100"/>
              </a:spcBef>
            </a:pPr>
            <a:r>
              <a:rPr lang="ru-RU" sz="1600" b="1" spc="-60" dirty="0" smtClean="0">
                <a:cs typeface="Trebuchet MS"/>
              </a:rPr>
              <a:t>Созданы условия для содержания безнадзорных животных в приюте «Друг»</a:t>
            </a:r>
            <a:endParaRPr lang="ru-RU" sz="1600" b="1" spc="-60" dirty="0">
              <a:cs typeface="Trebuchet M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6411575" y="9942846"/>
            <a:ext cx="1750248" cy="365125"/>
          </a:xfrm>
        </p:spPr>
        <p:txBody>
          <a:bodyPr/>
          <a:lstStyle/>
          <a:p>
            <a:fld id="{B6F15528-21DE-4FAA-801E-634DDDAF4B2B}" type="slidenum">
              <a:rPr lang="en-US" sz="1400" b="1" smtClean="0">
                <a:solidFill>
                  <a:schemeClr val="tx1"/>
                </a:solidFill>
              </a:rPr>
              <a:pPr/>
              <a:t>30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412083" y="0"/>
            <a:ext cx="49495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i="1" dirty="0" smtClean="0"/>
              <a:t>Проект отчета об исполнении бюджета МО ГО «Сыктывкар» за 2022 год</a:t>
            </a:r>
          </a:p>
          <a:p>
            <a:pPr algn="r"/>
            <a:r>
              <a:rPr lang="ru-RU" sz="1100" i="1" dirty="0" smtClean="0"/>
              <a:t>Департамент финансов администрации МО ГО «Сыктывкар»</a:t>
            </a:r>
            <a:endParaRPr lang="ru-RU" sz="1100" i="1" dirty="0"/>
          </a:p>
        </p:txBody>
      </p:sp>
    </p:spTree>
    <p:extLst>
      <p:ext uri="{BB962C8B-B14F-4D97-AF65-F5344CB8AC3E}">
        <p14:creationId xmlns:p14="http://schemas.microsoft.com/office/powerpoint/2010/main" val="387503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2"/>
          <p:cNvSpPr/>
          <p:nvPr/>
        </p:nvSpPr>
        <p:spPr>
          <a:xfrm>
            <a:off x="15241" y="0"/>
            <a:ext cx="18288000" cy="2339667"/>
          </a:xfrm>
          <a:prstGeom prst="rect">
            <a:avLst/>
          </a:prstGeom>
          <a:solidFill>
            <a:srgbClr val="FFFF99"/>
          </a:solidFill>
        </p:spPr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68" y="1714501"/>
            <a:ext cx="2926080" cy="2819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848" y="1714502"/>
            <a:ext cx="2926080" cy="2819400"/>
          </a:xfrm>
          <a:prstGeom prst="rect">
            <a:avLst/>
          </a:prstGeom>
        </p:spPr>
      </p:pic>
      <p:sp>
        <p:nvSpPr>
          <p:cNvPr id="4" name="object 138"/>
          <p:cNvSpPr txBox="1"/>
          <p:nvPr/>
        </p:nvSpPr>
        <p:spPr>
          <a:xfrm>
            <a:off x="6659880" y="1714502"/>
            <a:ext cx="11475720" cy="900246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220"/>
              </a:spcBef>
            </a:pPr>
            <a:r>
              <a:rPr lang="ru-RU" sz="1600" b="1" spc="-50" dirty="0" smtClean="0">
                <a:cs typeface="Trebuchet MS"/>
              </a:rPr>
              <a:t>Протяженность объектов улично-дорожной сети, в отношении которых выполнен ремонт проезжей части в 2022 году - </a:t>
            </a:r>
            <a:r>
              <a:rPr lang="ru-RU" sz="1600" b="1" spc="-50" dirty="0" smtClean="0">
                <a:solidFill>
                  <a:srgbClr val="0000FF"/>
                </a:solidFill>
                <a:cs typeface="Trebuchet MS"/>
              </a:rPr>
              <a:t>11,9 км </a:t>
            </a:r>
            <a:r>
              <a:rPr lang="ru-RU" sz="1600" b="1" spc="-50" dirty="0" smtClean="0">
                <a:cs typeface="Trebuchet MS"/>
              </a:rPr>
              <a:t>(план – 13,1 км). </a:t>
            </a:r>
          </a:p>
          <a:p>
            <a:pPr marL="12700" marR="5080">
              <a:lnSpc>
                <a:spcPts val="1600"/>
              </a:lnSpc>
              <a:spcBef>
                <a:spcPts val="220"/>
              </a:spcBef>
            </a:pPr>
            <a:endParaRPr lang="ru-RU" sz="1600" b="1" spc="-50" dirty="0" smtClean="0">
              <a:cs typeface="Trebuchet MS"/>
            </a:endParaRPr>
          </a:p>
          <a:p>
            <a:pPr marL="12700" marR="5080">
              <a:lnSpc>
                <a:spcPts val="1600"/>
              </a:lnSpc>
              <a:spcBef>
                <a:spcPts val="220"/>
              </a:spcBef>
            </a:pPr>
            <a:r>
              <a:rPr lang="ru-RU" sz="1600" b="1" spc="-50" dirty="0" smtClean="0">
                <a:cs typeface="Trebuchet MS"/>
              </a:rPr>
              <a:t>Доля дорожной сети города, находящаяся в нормативном состоянии составила </a:t>
            </a:r>
            <a:r>
              <a:rPr lang="ru-RU" sz="1600" b="1" spc="-50" dirty="0" smtClean="0">
                <a:solidFill>
                  <a:srgbClr val="0000FF"/>
                </a:solidFill>
                <a:cs typeface="Trebuchet MS"/>
              </a:rPr>
              <a:t>72,93 %</a:t>
            </a:r>
            <a:r>
              <a:rPr lang="ru-RU" sz="1600" b="1" spc="-50" dirty="0">
                <a:cs typeface="Trebuchet MS"/>
              </a:rPr>
              <a:t> </a:t>
            </a:r>
            <a:r>
              <a:rPr lang="ru-RU" sz="1600" b="1" spc="-50" dirty="0" smtClean="0">
                <a:cs typeface="Trebuchet MS"/>
              </a:rPr>
              <a:t>(план  – 72,55 %).</a:t>
            </a:r>
          </a:p>
        </p:txBody>
      </p:sp>
      <p:sp>
        <p:nvSpPr>
          <p:cNvPr id="5" name="object 138"/>
          <p:cNvSpPr txBox="1"/>
          <p:nvPr/>
        </p:nvSpPr>
        <p:spPr>
          <a:xfrm>
            <a:off x="6659880" y="2776670"/>
            <a:ext cx="11408664" cy="695062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220"/>
              </a:spcBef>
            </a:pPr>
            <a:r>
              <a:rPr lang="ru-RU" sz="1600" b="1" spc="-50" dirty="0" smtClean="0">
                <a:cs typeface="Trebuchet MS"/>
              </a:rPr>
              <a:t>ИТОГИ 2022 ГОДА:</a:t>
            </a:r>
          </a:p>
          <a:p>
            <a:pPr marL="12700" marR="5080">
              <a:lnSpc>
                <a:spcPts val="1600"/>
              </a:lnSpc>
              <a:spcBef>
                <a:spcPts val="220"/>
              </a:spcBef>
            </a:pPr>
            <a:r>
              <a:rPr lang="ru-RU" sz="1600" b="1" spc="-50" dirty="0" smtClean="0">
                <a:solidFill>
                  <a:srgbClr val="0000FF"/>
                </a:solidFill>
                <a:cs typeface="Trebuchet MS"/>
              </a:rPr>
              <a:t>13</a:t>
            </a:r>
            <a:r>
              <a:rPr lang="ru-RU" sz="1600" b="1" spc="-50" dirty="0" smtClean="0">
                <a:cs typeface="Trebuchet MS"/>
              </a:rPr>
              <a:t> объектов – работы приняты</a:t>
            </a:r>
          </a:p>
          <a:p>
            <a:pPr marL="12700" marR="5080">
              <a:lnSpc>
                <a:spcPts val="1600"/>
              </a:lnSpc>
              <a:spcBef>
                <a:spcPts val="220"/>
              </a:spcBef>
            </a:pPr>
            <a:r>
              <a:rPr lang="ru-RU" sz="1600" b="1" spc="-50" dirty="0" smtClean="0">
                <a:solidFill>
                  <a:srgbClr val="0000FF"/>
                </a:solidFill>
                <a:cs typeface="Trebuchet MS"/>
              </a:rPr>
              <a:t>1</a:t>
            </a:r>
            <a:r>
              <a:rPr lang="ru-RU" sz="1600" b="1" spc="-50" dirty="0" smtClean="0">
                <a:cs typeface="Trebuchet MS"/>
              </a:rPr>
              <a:t> объект – перенос на  2023  год</a:t>
            </a:r>
          </a:p>
        </p:txBody>
      </p:sp>
      <p:sp>
        <p:nvSpPr>
          <p:cNvPr id="6" name="object 77"/>
          <p:cNvSpPr txBox="1"/>
          <p:nvPr/>
        </p:nvSpPr>
        <p:spPr>
          <a:xfrm>
            <a:off x="6592824" y="4719096"/>
            <a:ext cx="5352550" cy="22957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lang="ru-RU" sz="1600" b="1" spc="-60" dirty="0" smtClean="0">
                <a:cs typeface="Trebuchet MS"/>
              </a:rPr>
              <a:t>В 2022 году благоустроены </a:t>
            </a:r>
            <a:r>
              <a:rPr lang="ru-RU" sz="1600" b="1" spc="-60" dirty="0" smtClean="0">
                <a:solidFill>
                  <a:srgbClr val="0000FF"/>
                </a:solidFill>
                <a:cs typeface="Trebuchet MS"/>
              </a:rPr>
              <a:t>8 </a:t>
            </a:r>
            <a:r>
              <a:rPr lang="ru-RU" sz="1600" b="1" spc="-60" dirty="0" smtClean="0">
                <a:cs typeface="Trebuchet MS"/>
              </a:rPr>
              <a:t>дворовых территорий: </a:t>
            </a:r>
          </a:p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lang="ru-RU" altLang="ru-RU" sz="1600" b="1" spc="-60" dirty="0" smtClean="0">
                <a:cs typeface="Trebuchet MS"/>
              </a:rPr>
              <a:t>- ул. Коммунистическая, д. 27</a:t>
            </a:r>
          </a:p>
          <a:p>
            <a:r>
              <a:rPr lang="ru-RU" altLang="ru-RU" sz="1600" b="1" spc="-60" dirty="0" smtClean="0">
                <a:cs typeface="Trebuchet MS"/>
              </a:rPr>
              <a:t>- ул. Коммунистическая, д. 46</a:t>
            </a:r>
          </a:p>
          <a:p>
            <a:r>
              <a:rPr lang="ru-RU" altLang="ru-RU" sz="1600" b="1" spc="-60" dirty="0" smtClean="0">
                <a:cs typeface="Trebuchet MS"/>
              </a:rPr>
              <a:t>- ул. Старовского, д. 22/1</a:t>
            </a:r>
          </a:p>
          <a:p>
            <a:r>
              <a:rPr lang="ru-RU" altLang="ru-RU" sz="1600" b="1" spc="-60" dirty="0" smtClean="0">
                <a:cs typeface="Trebuchet MS"/>
              </a:rPr>
              <a:t>- ул. Горького, д. 13</a:t>
            </a:r>
          </a:p>
          <a:p>
            <a:r>
              <a:rPr lang="ru-RU" altLang="ru-RU" sz="1600" b="1" spc="-60" dirty="0" smtClean="0">
                <a:cs typeface="Trebuchet MS"/>
              </a:rPr>
              <a:t>- ул. Малышева, д. 24</a:t>
            </a:r>
          </a:p>
          <a:p>
            <a:r>
              <a:rPr lang="ru-RU" altLang="ru-RU" sz="1600" b="1" spc="-60" dirty="0" smtClean="0">
                <a:cs typeface="Trebuchet MS"/>
              </a:rPr>
              <a:t>- ул. Карла Маркса, д. 178</a:t>
            </a:r>
          </a:p>
          <a:p>
            <a:r>
              <a:rPr lang="ru-RU" altLang="ru-RU" sz="1600" b="1" spc="-60" dirty="0" smtClean="0">
                <a:cs typeface="Trebuchet MS"/>
              </a:rPr>
              <a:t>- ул. Карла Маркса, д. 180</a:t>
            </a:r>
          </a:p>
          <a:p>
            <a:r>
              <a:rPr lang="ru-RU" altLang="ru-RU" sz="1600" b="1" spc="-60" dirty="0" smtClean="0">
                <a:cs typeface="Trebuchet MS"/>
              </a:rPr>
              <a:t>- ул. Весенняя, д. 4</a:t>
            </a:r>
          </a:p>
        </p:txBody>
      </p:sp>
      <p:sp>
        <p:nvSpPr>
          <p:cNvPr id="7" name="object 77"/>
          <p:cNvSpPr txBox="1"/>
          <p:nvPr/>
        </p:nvSpPr>
        <p:spPr>
          <a:xfrm>
            <a:off x="11859015" y="4719096"/>
            <a:ext cx="6070471" cy="35667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r">
              <a:lnSpc>
                <a:spcPct val="111100"/>
              </a:lnSpc>
              <a:spcBef>
                <a:spcPts val="100"/>
              </a:spcBef>
            </a:pPr>
            <a:r>
              <a:rPr lang="ru-RU" sz="1600" b="1" spc="-60" dirty="0" smtClean="0">
                <a:cs typeface="Trebuchet MS"/>
              </a:rPr>
              <a:t>В 2022 году благоустроены </a:t>
            </a:r>
            <a:r>
              <a:rPr lang="ru-RU" sz="1600" b="1" spc="-60" dirty="0" smtClean="0">
                <a:solidFill>
                  <a:srgbClr val="0000FF"/>
                </a:solidFill>
                <a:cs typeface="Trebuchet MS"/>
              </a:rPr>
              <a:t>12 </a:t>
            </a:r>
            <a:r>
              <a:rPr lang="ru-RU" sz="1600" b="1" spc="-60" dirty="0" smtClean="0">
                <a:cs typeface="Trebuchet MS"/>
              </a:rPr>
              <a:t> общественных территорий:</a:t>
            </a:r>
          </a:p>
          <a:p>
            <a:pPr marL="298450" marR="5080" indent="-285750" algn="r">
              <a:lnSpc>
                <a:spcPct val="111100"/>
              </a:lnSpc>
              <a:spcBef>
                <a:spcPts val="100"/>
              </a:spcBef>
              <a:buFontTx/>
              <a:buChar char="-"/>
            </a:pPr>
            <a:r>
              <a:rPr lang="ru-RU" altLang="ru-RU" sz="1600" b="1" spc="-60" dirty="0" smtClean="0">
                <a:cs typeface="Trebuchet MS"/>
              </a:rPr>
              <a:t>сквер в районе многоквартирного жилого дома по </a:t>
            </a:r>
          </a:p>
          <a:p>
            <a:pPr marL="12700" marR="5080" algn="r">
              <a:lnSpc>
                <a:spcPct val="111100"/>
              </a:lnSpc>
              <a:spcBef>
                <a:spcPts val="100"/>
              </a:spcBef>
            </a:pPr>
            <a:r>
              <a:rPr lang="ru-RU" altLang="ru-RU" sz="1600" b="1" spc="-60" dirty="0" smtClean="0">
                <a:cs typeface="Trebuchet MS"/>
              </a:rPr>
              <a:t>ул. Коммунистическая, д. 72 (за общежитием СГУ)</a:t>
            </a:r>
          </a:p>
          <a:p>
            <a:pPr algn="r">
              <a:buSzPct val="100000"/>
              <a:defRPr/>
            </a:pPr>
            <a:r>
              <a:rPr lang="ru-RU" altLang="ru-RU" sz="1600" b="1" spc="-60" dirty="0" smtClean="0">
                <a:cs typeface="Trebuchet MS"/>
              </a:rPr>
              <a:t>- площадь перед Свято-</a:t>
            </a:r>
            <a:r>
              <a:rPr lang="ru-RU" altLang="ru-RU" sz="1600" b="1" spc="-60" dirty="0" err="1" smtClean="0">
                <a:cs typeface="Trebuchet MS"/>
              </a:rPr>
              <a:t>Стефановским</a:t>
            </a:r>
            <a:r>
              <a:rPr lang="ru-RU" altLang="ru-RU" sz="1600" b="1" spc="-60" dirty="0" smtClean="0">
                <a:cs typeface="Trebuchet MS"/>
              </a:rPr>
              <a:t> собором по ул</a:t>
            </a:r>
            <a:r>
              <a:rPr lang="ru-RU" altLang="ru-RU" sz="1600" b="1" spc="-60" dirty="0">
                <a:cs typeface="Trebuchet MS"/>
              </a:rPr>
              <a:t>. </a:t>
            </a:r>
            <a:r>
              <a:rPr lang="ru-RU" altLang="ru-RU" sz="1600" b="1" spc="-60" dirty="0" smtClean="0">
                <a:cs typeface="Trebuchet MS"/>
              </a:rPr>
              <a:t>Ленина - Свободы </a:t>
            </a:r>
          </a:p>
          <a:p>
            <a:pPr algn="r">
              <a:buSzPct val="100000"/>
              <a:defRPr/>
            </a:pPr>
            <a:r>
              <a:rPr lang="ru-RU" altLang="ru-RU" sz="1600" b="1" spc="-60" dirty="0" smtClean="0">
                <a:cs typeface="Trebuchet MS"/>
              </a:rPr>
              <a:t>- сквер в районе многоквартирного жилого дома по ул. Димитрова, д. 48</a:t>
            </a:r>
          </a:p>
          <a:p>
            <a:pPr algn="r">
              <a:buSzPct val="100000"/>
              <a:defRPr/>
            </a:pPr>
            <a:endParaRPr lang="ru-RU" altLang="ru-RU" sz="1600" b="1" spc="-60" dirty="0" smtClean="0">
              <a:cs typeface="Trebuchet MS"/>
            </a:endParaRPr>
          </a:p>
          <a:p>
            <a:pPr algn="r">
              <a:buSzPct val="100000"/>
              <a:defRPr/>
            </a:pPr>
            <a:r>
              <a:rPr lang="ru-RU" altLang="ru-RU" sz="1600" b="1" spc="-60" dirty="0" smtClean="0">
                <a:cs typeface="Trebuchet MS"/>
              </a:rPr>
              <a:t>Пешеходные зоны по:</a:t>
            </a:r>
          </a:p>
          <a:p>
            <a:pPr algn="r">
              <a:buSzPct val="100000"/>
              <a:defRPr/>
            </a:pPr>
            <a:r>
              <a:rPr lang="ru-RU" altLang="ru-RU" sz="1600" b="1" spc="-60" dirty="0" smtClean="0">
                <a:cs typeface="Trebuchet MS"/>
              </a:rPr>
              <a:t>- ул. Димитрова (четная, нечетная сторона)</a:t>
            </a:r>
          </a:p>
          <a:p>
            <a:pPr algn="r">
              <a:buSzPct val="100000"/>
              <a:defRPr/>
            </a:pPr>
            <a:r>
              <a:rPr lang="ru-RU" altLang="ru-RU" sz="1600" b="1" spc="-60" dirty="0">
                <a:cs typeface="Trebuchet MS"/>
              </a:rPr>
              <a:t>- ул</a:t>
            </a:r>
            <a:r>
              <a:rPr lang="ru-RU" altLang="ru-RU" sz="1600" b="1" spc="-60" dirty="0" smtClean="0">
                <a:cs typeface="Trebuchet MS"/>
              </a:rPr>
              <a:t>. Коммунистическая (четная</a:t>
            </a:r>
            <a:r>
              <a:rPr lang="ru-RU" altLang="ru-RU" sz="1600" b="1" spc="-60" dirty="0">
                <a:cs typeface="Trebuchet MS"/>
              </a:rPr>
              <a:t>, нечетная сторона</a:t>
            </a:r>
            <a:r>
              <a:rPr lang="ru-RU" altLang="ru-RU" sz="1600" b="1" spc="-60" dirty="0" smtClean="0">
                <a:cs typeface="Trebuchet MS"/>
              </a:rPr>
              <a:t>)</a:t>
            </a:r>
          </a:p>
          <a:p>
            <a:pPr algn="r">
              <a:buSzPct val="100000"/>
              <a:defRPr/>
            </a:pPr>
            <a:r>
              <a:rPr lang="ru-RU" altLang="ru-RU" sz="1600" b="1" spc="-60" dirty="0" smtClean="0">
                <a:cs typeface="Trebuchet MS"/>
              </a:rPr>
              <a:t>- ул. Ломоносова в </a:t>
            </a:r>
            <a:r>
              <a:rPr lang="ru-RU" altLang="ru-RU" sz="1600" b="1" spc="-60" dirty="0" err="1" smtClean="0">
                <a:cs typeface="Trebuchet MS"/>
              </a:rPr>
              <a:t>п.г.т</a:t>
            </a:r>
            <a:r>
              <a:rPr lang="ru-RU" altLang="ru-RU" sz="1600" b="1" spc="-60" dirty="0" smtClean="0">
                <a:cs typeface="Trebuchet MS"/>
              </a:rPr>
              <a:t>. Краснозатонский</a:t>
            </a:r>
          </a:p>
          <a:p>
            <a:pPr algn="r">
              <a:buSzPct val="100000"/>
              <a:defRPr/>
            </a:pPr>
            <a:r>
              <a:rPr lang="ru-RU" altLang="ru-RU" sz="1600" b="1" spc="-60" dirty="0" smtClean="0">
                <a:cs typeface="Trebuchet MS"/>
              </a:rPr>
              <a:t>- ул. Славы (от д. 4 до заезда на Школьный переулок)</a:t>
            </a:r>
          </a:p>
          <a:p>
            <a:pPr algn="r">
              <a:buSzPct val="100000"/>
              <a:defRPr/>
            </a:pPr>
            <a:r>
              <a:rPr lang="ru-RU" altLang="ru-RU" sz="1600" b="1" spc="-60" dirty="0" smtClean="0">
                <a:cs typeface="Trebuchet MS"/>
              </a:rPr>
              <a:t>- ул. Комарова (четная, нечетная сторона)</a:t>
            </a:r>
          </a:p>
          <a:p>
            <a:pPr algn="r">
              <a:buSzPct val="100000"/>
              <a:defRPr/>
            </a:pPr>
            <a:r>
              <a:rPr lang="ru-RU" altLang="ru-RU" sz="1600" b="1" spc="-60" dirty="0" smtClean="0">
                <a:cs typeface="Trebuchet MS"/>
              </a:rPr>
              <a:t>- в районе д. 42 по пр.Бумажников</a:t>
            </a:r>
          </a:p>
          <a:p>
            <a:pPr algn="r">
              <a:buSzPct val="100000"/>
              <a:defRPr/>
            </a:pPr>
            <a:r>
              <a:rPr lang="ru-RU" altLang="ru-RU" sz="1600" b="1" spc="-60" dirty="0" smtClean="0">
                <a:cs typeface="Trebuchet MS"/>
              </a:rPr>
              <a:t>- ул. Мира (от ТЦ «Марка»)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5000"/>
                    </a14:imgEffect>
                    <a14:imgEffect>
                      <a14:brightnessContrast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368" t="2189" r="4631" b="2690"/>
          <a:stretch/>
        </p:blipFill>
        <p:spPr bwMode="auto">
          <a:xfrm>
            <a:off x="600480" y="5063599"/>
            <a:ext cx="1450848" cy="2279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36" t="7314" r="4417" b="14628"/>
          <a:stretch/>
        </p:blipFill>
        <p:spPr bwMode="auto">
          <a:xfrm>
            <a:off x="2051328" y="5063599"/>
            <a:ext cx="4419600" cy="2279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5"/>
          <p:cNvSpPr txBox="1"/>
          <p:nvPr/>
        </p:nvSpPr>
        <p:spPr>
          <a:xfrm>
            <a:off x="0" y="190499"/>
            <a:ext cx="15185136" cy="11695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0000" lvl="0" indent="0" algn="l">
              <a:spcBef>
                <a:spcPct val="0"/>
              </a:spcBef>
            </a:pPr>
            <a:r>
              <a:rPr lang="ru-RU" sz="3800" b="1" u="sng" dirty="0" smtClean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/>
              </a:rPr>
              <a:t>Участие МО ГО «Сыктывкар» в реализации национальных проектов в 2022 году</a:t>
            </a:r>
            <a:endParaRPr lang="en-US" sz="3800" b="1" u="sng" dirty="0">
              <a:solidFill>
                <a:srgbClr val="1B1B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BM Plex San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67000" y="4533902"/>
            <a:ext cx="1641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Было      Стало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914401" y="7342763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Было                                         Стало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618768" y="8877300"/>
            <a:ext cx="17468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В рамках регионального проекта «Обеспечение устойчивого сокращения непригодного для проживания жилищного фонда» расселению подлежат </a:t>
            </a:r>
            <a:r>
              <a:rPr lang="ru-RU" sz="1600" b="1" dirty="0" smtClean="0">
                <a:solidFill>
                  <a:srgbClr val="0000FF"/>
                </a:solidFill>
              </a:rPr>
              <a:t>756</a:t>
            </a:r>
            <a:r>
              <a:rPr lang="ru-RU" sz="1600" b="1" dirty="0" smtClean="0"/>
              <a:t> граждан из </a:t>
            </a:r>
            <a:r>
              <a:rPr lang="ru-RU" sz="1600" b="1" dirty="0" smtClean="0">
                <a:solidFill>
                  <a:srgbClr val="0000FF"/>
                </a:solidFill>
              </a:rPr>
              <a:t>33</a:t>
            </a:r>
            <a:r>
              <a:rPr lang="ru-RU" sz="1600" b="1" dirty="0" smtClean="0"/>
              <a:t> многоквартирных домов. </a:t>
            </a:r>
          </a:p>
          <a:p>
            <a:endParaRPr lang="ru-RU" sz="1600" b="1" dirty="0" smtClean="0"/>
          </a:p>
          <a:p>
            <a:r>
              <a:rPr lang="ru-RU" sz="1600" b="1" dirty="0" smtClean="0"/>
              <a:t>В 2022 году  расселен 191 гражданин (нарастающим итогом – 716)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9753600" y="1175384"/>
            <a:ext cx="4210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</a:rPr>
              <a:t>Региональный проект «Дорожная сеть»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188427" y="3924300"/>
            <a:ext cx="7341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</a:rPr>
              <a:t>Региональный проект «Формирование комфортной городской среды»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6154400" y="9921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400" b="1" smtClean="0">
                <a:solidFill>
                  <a:schemeClr val="tx1"/>
                </a:solidFill>
              </a:rPr>
              <a:pPr/>
              <a:t>31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335000" y="0"/>
            <a:ext cx="49495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i="1" dirty="0" smtClean="0"/>
              <a:t>Проект отчета об исполнении бюджета МО ГО «Сыктывкар» за 2022 год</a:t>
            </a:r>
          </a:p>
          <a:p>
            <a:pPr algn="r"/>
            <a:r>
              <a:rPr lang="ru-RU" sz="1100" i="1" dirty="0" smtClean="0"/>
              <a:t>Департамент финансов администрации МО ГО «Сыктывкар»</a:t>
            </a:r>
            <a:endParaRPr lang="ru-RU" sz="1100" i="1" dirty="0"/>
          </a:p>
        </p:txBody>
      </p:sp>
    </p:spTree>
    <p:extLst>
      <p:ext uri="{BB962C8B-B14F-4D97-AF65-F5344CB8AC3E}">
        <p14:creationId xmlns:p14="http://schemas.microsoft.com/office/powerpoint/2010/main" val="32657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/>
          <p:cNvSpPr/>
          <p:nvPr/>
        </p:nvSpPr>
        <p:spPr>
          <a:xfrm>
            <a:off x="15241" y="3314700"/>
            <a:ext cx="18288000" cy="2339667"/>
          </a:xfrm>
          <a:prstGeom prst="rect">
            <a:avLst/>
          </a:prstGeom>
          <a:solidFill>
            <a:srgbClr val="FFFF99"/>
          </a:solidFill>
        </p:spPr>
      </p:sp>
      <p:sp>
        <p:nvSpPr>
          <p:cNvPr id="2" name="TextBox 5"/>
          <p:cNvSpPr txBox="1"/>
          <p:nvPr/>
        </p:nvSpPr>
        <p:spPr>
          <a:xfrm>
            <a:off x="0" y="190499"/>
            <a:ext cx="1518513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0000" lvl="0">
              <a:spcBef>
                <a:spcPct val="0"/>
              </a:spcBef>
            </a:pPr>
            <a:r>
              <a:rPr lang="ru-RU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Реализация проекта «Народный бюджет» </a:t>
            </a:r>
          </a:p>
          <a:p>
            <a:pPr marL="360000" lvl="0">
              <a:spcBef>
                <a:spcPct val="0"/>
              </a:spcBef>
            </a:pPr>
            <a:r>
              <a:rPr lang="ru-RU" sz="4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в </a:t>
            </a:r>
            <a:r>
              <a:rPr lang="ru-RU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МО ГО «Сыктывкар</a:t>
            </a:r>
            <a:r>
              <a:rPr lang="ru-RU" sz="4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»</a:t>
            </a:r>
            <a:endParaRPr lang="en-US" sz="3800" b="1" u="sng" dirty="0">
              <a:solidFill>
                <a:srgbClr val="1B1B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BM Plex Sans" panose="020B0604020202020204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4199110657"/>
              </p:ext>
            </p:extLst>
          </p:nvPr>
        </p:nvGraphicFramePr>
        <p:xfrm>
          <a:off x="381000" y="1562100"/>
          <a:ext cx="8382000" cy="556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418843169"/>
              </p:ext>
            </p:extLst>
          </p:nvPr>
        </p:nvGraphicFramePr>
        <p:xfrm>
          <a:off x="9296400" y="1307268"/>
          <a:ext cx="8458200" cy="3455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7627620"/>
            <a:ext cx="2840459" cy="21788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323" y="7658100"/>
            <a:ext cx="2628490" cy="21483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1" y="7658100"/>
            <a:ext cx="2757252" cy="21788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052" y="7658100"/>
            <a:ext cx="3528396" cy="21788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2" descr="C:\Users\Kryukova-TB\Desktop\слайды ДЛЯ ДЕПУТАТОВ\Финграмотность\6KGkAZLhLwY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7" t="12214" r="7908" b="4526"/>
          <a:stretch/>
        </p:blipFill>
        <p:spPr bwMode="auto">
          <a:xfrm>
            <a:off x="8762468" y="1360050"/>
            <a:ext cx="1198396" cy="80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459992" y="6972300"/>
            <a:ext cx="6273456" cy="378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6798150"/>
              </p:ext>
            </p:extLst>
          </p:nvPr>
        </p:nvGraphicFramePr>
        <p:xfrm>
          <a:off x="1443032" y="6979920"/>
          <a:ext cx="6290416" cy="67056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747968"/>
                <a:gridCol w="3542448"/>
              </a:tblGrid>
              <a:tr h="32310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Было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Стало</a:t>
                      </a:r>
                      <a:endParaRPr lang="ru-RU" sz="1600" b="1" dirty="0"/>
                    </a:p>
                  </a:txBody>
                  <a:tcPr/>
                </a:tc>
              </a:tr>
              <a:tr h="323106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Обустройство детской спортивной площадки в </a:t>
                      </a:r>
                      <a:r>
                        <a:rPr lang="ru-RU" sz="1600" b="1" dirty="0" err="1" smtClean="0"/>
                        <a:t>мкр</a:t>
                      </a:r>
                      <a:r>
                        <a:rPr lang="ru-RU" sz="1600" b="1" dirty="0" smtClean="0"/>
                        <a:t>. </a:t>
                      </a:r>
                      <a:r>
                        <a:rPr lang="ru-RU" sz="1600" b="1" dirty="0" err="1" smtClean="0"/>
                        <a:t>Яг</a:t>
                      </a:r>
                      <a:r>
                        <a:rPr lang="ru-RU" sz="1600" b="1" dirty="0" smtClean="0"/>
                        <a:t>-Кар</a:t>
                      </a: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1317413"/>
              </p:ext>
            </p:extLst>
          </p:nvPr>
        </p:nvGraphicFramePr>
        <p:xfrm>
          <a:off x="9960864" y="6129528"/>
          <a:ext cx="5475045" cy="15544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840736"/>
                <a:gridCol w="2634309"/>
              </a:tblGrid>
              <a:tr h="32310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Приобретение технологического оборудования для производства хлебобулочной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</a:rPr>
                        <a:t> продукции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Приобретение транспортного фургона для перевозки </a:t>
                      </a:r>
                    </a:p>
                    <a:p>
                      <a:pPr algn="ctr"/>
                      <a:r>
                        <a:rPr lang="ru-RU" sz="1600" b="1" dirty="0" smtClean="0"/>
                        <a:t>пищевых продуктов </a:t>
                      </a:r>
                    </a:p>
                    <a:p>
                      <a:pPr algn="ctr"/>
                      <a:r>
                        <a:rPr lang="ru-RU" sz="1600" b="1" dirty="0" smtClean="0"/>
                        <a:t>(хлебобулочной продукции </a:t>
                      </a:r>
                    </a:p>
                    <a:p>
                      <a:pPr algn="ctr"/>
                      <a:r>
                        <a:rPr lang="ru-RU" sz="1600" b="1" dirty="0" smtClean="0"/>
                        <a:t>ООО «</a:t>
                      </a:r>
                      <a:r>
                        <a:rPr lang="ru-RU" sz="1600" b="1" dirty="0" err="1" smtClean="0"/>
                        <a:t>Сыктывкархлеб</a:t>
                      </a:r>
                      <a:r>
                        <a:rPr lang="ru-RU" sz="1600" b="1" dirty="0" smtClean="0"/>
                        <a:t>»)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16154400" y="9921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400" b="1" smtClean="0">
                <a:solidFill>
                  <a:schemeClr val="tx1"/>
                </a:solidFill>
              </a:rPr>
              <a:pPr/>
              <a:t>32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335000" y="0"/>
            <a:ext cx="49495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i="1" dirty="0" smtClean="0"/>
              <a:t>Проект отчета об исполнении бюджета МО ГО «Сыктывкар» за 2022 год</a:t>
            </a:r>
          </a:p>
          <a:p>
            <a:pPr algn="r"/>
            <a:r>
              <a:rPr lang="ru-RU" sz="1100" i="1" dirty="0" smtClean="0"/>
              <a:t>Департамент финансов администрации МО ГО «Сыктывкар»</a:t>
            </a:r>
            <a:endParaRPr lang="ru-RU" sz="1100" i="1" dirty="0"/>
          </a:p>
        </p:txBody>
      </p:sp>
    </p:spTree>
    <p:extLst>
      <p:ext uri="{BB962C8B-B14F-4D97-AF65-F5344CB8AC3E}">
        <p14:creationId xmlns:p14="http://schemas.microsoft.com/office/powerpoint/2010/main" val="418327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/>
          <p:cNvSpPr/>
          <p:nvPr/>
        </p:nvSpPr>
        <p:spPr>
          <a:xfrm rot="16200000">
            <a:off x="-2144866" y="3973665"/>
            <a:ext cx="10287000" cy="23396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706" y="6738563"/>
            <a:ext cx="3072845" cy="22688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551" y="6738563"/>
            <a:ext cx="3187202" cy="22551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00" y="3009900"/>
            <a:ext cx="3200400" cy="18231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1" y="3009900"/>
            <a:ext cx="3047999" cy="18288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51" y="3009900"/>
            <a:ext cx="2711697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648" y="3009900"/>
            <a:ext cx="2923873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5"/>
          <p:cNvSpPr txBox="1"/>
          <p:nvPr/>
        </p:nvSpPr>
        <p:spPr>
          <a:xfrm>
            <a:off x="0" y="232207"/>
            <a:ext cx="1518513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0000" lvl="0">
              <a:spcBef>
                <a:spcPct val="0"/>
              </a:spcBef>
            </a:pPr>
            <a:r>
              <a:rPr lang="ru-RU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Реализация проекта «Народный бюджет» </a:t>
            </a:r>
          </a:p>
          <a:p>
            <a:pPr marL="360000" lvl="0">
              <a:spcBef>
                <a:spcPct val="0"/>
              </a:spcBef>
            </a:pPr>
            <a:r>
              <a:rPr lang="ru-RU" sz="4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в </a:t>
            </a:r>
            <a:r>
              <a:rPr lang="ru-RU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МО ГО «Сыктывкар</a:t>
            </a:r>
            <a:r>
              <a:rPr lang="ru-RU" sz="4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»</a:t>
            </a:r>
            <a:endParaRPr lang="en-US" sz="3800" b="1" u="sng" dirty="0">
              <a:solidFill>
                <a:srgbClr val="1B1B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BM Plex Sans" panose="020B060402020202020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3799136"/>
              </p:ext>
            </p:extLst>
          </p:nvPr>
        </p:nvGraphicFramePr>
        <p:xfrm>
          <a:off x="1819706" y="5824163"/>
          <a:ext cx="6269141" cy="9144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738674"/>
                <a:gridCol w="3530467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«Кубик-</a:t>
                      </a:r>
                      <a:r>
                        <a:rPr lang="ru-RU" sz="1600" dirty="0" err="1" smtClean="0"/>
                        <a:t>Рубик</a:t>
                      </a:r>
                      <a:r>
                        <a:rPr lang="ru-RU" sz="1600" dirty="0" smtClean="0"/>
                        <a:t>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Кабинет-музей «Коми </a:t>
                      </a:r>
                      <a:r>
                        <a:rPr lang="ru-RU" sz="1600" dirty="0" err="1" smtClean="0"/>
                        <a:t>му</a:t>
                      </a:r>
                      <a:r>
                        <a:rPr lang="ru-RU" sz="1600" dirty="0" smtClean="0"/>
                        <a:t> </a:t>
                      </a:r>
                      <a:r>
                        <a:rPr lang="ru-RU" sz="1600" dirty="0" err="1" smtClean="0"/>
                        <a:t>кузя</a:t>
                      </a:r>
                      <a:r>
                        <a:rPr lang="ru-RU" sz="1600" dirty="0" smtClean="0"/>
                        <a:t> </a:t>
                      </a:r>
                      <a:r>
                        <a:rPr lang="ru-RU" sz="1600" dirty="0" err="1" smtClean="0"/>
                        <a:t>ме</a:t>
                      </a:r>
                      <a:r>
                        <a:rPr lang="ru-RU" sz="1600" dirty="0" smtClean="0"/>
                        <a:t> </a:t>
                      </a:r>
                      <a:r>
                        <a:rPr lang="ru-RU" sz="1600" dirty="0" err="1" smtClean="0"/>
                        <a:t>муна</a:t>
                      </a:r>
                      <a:r>
                        <a:rPr lang="ru-RU" sz="1600" dirty="0" smtClean="0"/>
                        <a:t> …»</a:t>
                      </a:r>
                      <a:endParaRPr lang="ru-RU" sz="1600" dirty="0"/>
                    </a:p>
                  </a:txBody>
                  <a:tcPr/>
                </a:tc>
              </a:tr>
              <a:tr h="323106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«Народный бюджет в школе»</a:t>
                      </a:r>
                      <a:endParaRPr lang="ru-RU" sz="160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0406424"/>
              </p:ext>
            </p:extLst>
          </p:nvPr>
        </p:nvGraphicFramePr>
        <p:xfrm>
          <a:off x="472951" y="2084832"/>
          <a:ext cx="5635570" cy="9144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660342"/>
                <a:gridCol w="2975228"/>
              </a:tblGrid>
              <a:tr h="32310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Было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Стало</a:t>
                      </a:r>
                      <a:endParaRPr lang="ru-RU" sz="1600" b="1" dirty="0"/>
                    </a:p>
                  </a:txBody>
                  <a:tcPr/>
                </a:tc>
              </a:tr>
              <a:tr h="323106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Ремонт полов в кинозале  МБУК «Дом культуры </a:t>
                      </a:r>
                      <a:r>
                        <a:rPr lang="ru-RU" sz="1600" b="1" dirty="0" err="1" smtClean="0">
                          <a:solidFill>
                            <a:schemeClr val="tx1"/>
                          </a:solidFill>
                        </a:rPr>
                        <a:t>пгт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. Седкыркещ»</a:t>
                      </a: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8336401"/>
              </p:ext>
            </p:extLst>
          </p:nvPr>
        </p:nvGraphicFramePr>
        <p:xfrm>
          <a:off x="11734801" y="2095497"/>
          <a:ext cx="6248399" cy="9144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027641"/>
                <a:gridCol w="3220758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Было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Стало</a:t>
                      </a:r>
                      <a:endParaRPr lang="ru-RU" sz="1600" b="1" dirty="0"/>
                    </a:p>
                  </a:txBody>
                  <a:tcPr/>
                </a:tc>
              </a:tr>
              <a:tr h="323106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«Благоустройство спортивной площадки» («Детский сад-территория здоровья»)</a:t>
                      </a:r>
                      <a:endParaRPr lang="ru-RU" sz="1600" b="1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26" name="Рисунок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1" y="6724844"/>
            <a:ext cx="3200400" cy="22688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8744" y="6738563"/>
            <a:ext cx="3061688" cy="2255122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2285192"/>
              </p:ext>
            </p:extLst>
          </p:nvPr>
        </p:nvGraphicFramePr>
        <p:xfrm>
          <a:off x="10122953" y="6054284"/>
          <a:ext cx="6287479" cy="67056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226122"/>
                <a:gridCol w="3061357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Было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Стало</a:t>
                      </a:r>
                      <a:endParaRPr lang="ru-RU" sz="1600" dirty="0"/>
                    </a:p>
                  </a:txBody>
                  <a:tcPr/>
                </a:tc>
              </a:tr>
              <a:tr h="323106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/>
                        <a:t>Проект «Второе дыхание» в </a:t>
                      </a:r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сфере физической культуры и спорта</a:t>
                      </a: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29" name="Picture 2" descr="C:\Users\Kryukova-TB\Desktop\слайды ДЛЯ ДЕПУТАТОВ\Финграмотность\6KGkAZLhLwY.jpg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7" t="12214" r="7908" b="4526"/>
          <a:stretch/>
        </p:blipFill>
        <p:spPr bwMode="auto">
          <a:xfrm>
            <a:off x="8229600" y="2552697"/>
            <a:ext cx="1822102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6145302" y="9921874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400" b="1" smtClean="0">
                <a:solidFill>
                  <a:schemeClr val="tx1"/>
                </a:solidFill>
              </a:rPr>
              <a:pPr/>
              <a:t>33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335000" y="0"/>
            <a:ext cx="49495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i="1" dirty="0" smtClean="0"/>
              <a:t>Проект отчета об исполнении бюджета МО ГО «Сыктывкар» за 2022 год</a:t>
            </a:r>
          </a:p>
          <a:p>
            <a:pPr algn="r"/>
            <a:r>
              <a:rPr lang="ru-RU" sz="1100" i="1" dirty="0" smtClean="0"/>
              <a:t>Департамент финансов администрации МО ГО «Сыктывкар»</a:t>
            </a:r>
            <a:endParaRPr lang="ru-RU" sz="1100" i="1" dirty="0"/>
          </a:p>
        </p:txBody>
      </p:sp>
    </p:spTree>
    <p:extLst>
      <p:ext uri="{BB962C8B-B14F-4D97-AF65-F5344CB8AC3E}">
        <p14:creationId xmlns:p14="http://schemas.microsoft.com/office/powerpoint/2010/main" val="54302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8000"/>
          </a:blip>
          <a:srcRect t="27500" b="16250"/>
          <a:stretch>
            <a:fillRect/>
          </a:stretch>
        </p:blipFill>
        <p:spPr>
          <a:xfrm>
            <a:off x="17960" y="-9139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33400" y="1506394"/>
            <a:ext cx="2880000" cy="288000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FF78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990599" y="2518556"/>
            <a:ext cx="3473233" cy="4055805"/>
            <a:chOff x="-2" y="0"/>
            <a:chExt cx="4630977" cy="5407740"/>
          </a:xfrm>
        </p:grpSpPr>
        <p:sp>
          <p:nvSpPr>
            <p:cNvPr id="9" name="TextBox 9"/>
            <p:cNvSpPr txBox="1"/>
            <p:nvPr/>
          </p:nvSpPr>
          <p:spPr>
            <a:xfrm>
              <a:off x="-2" y="2524900"/>
              <a:ext cx="4630974" cy="28828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37"/>
                </a:lnSpc>
              </a:pPr>
              <a:r>
                <a:rPr lang="ru-RU" sz="2600" b="1" dirty="0" smtClean="0">
                  <a:solidFill>
                    <a:srgbClr val="1B1B1B"/>
                  </a:solidFill>
                  <a:latin typeface="IBM Plex Sans" panose="020B0604020202020204" charset="0"/>
                  <a:hlinkClick r:id="rId3" tooltip="https://docs.google.com/spreadsheets/d/1DUF2isFWsqVSYhbaACYtbgcLi_YjDqpE3GLQIVgkKQg/edit#gid=69851113"/>
                </a:rPr>
                <a:t>муниципальных правовых актов и иной бюджетной информации на официальном </a:t>
              </a:r>
            </a:p>
            <a:p>
              <a:pPr>
                <a:lnSpc>
                  <a:spcPts val="2437"/>
                </a:lnSpc>
              </a:pPr>
              <a:r>
                <a:rPr lang="ru-RU" sz="2600" b="1" dirty="0" smtClean="0">
                  <a:solidFill>
                    <a:srgbClr val="1B1B1B"/>
                  </a:solidFill>
                  <a:latin typeface="IBM Plex Sans" panose="020B0604020202020204" charset="0"/>
                  <a:hlinkClick r:id="rId3" tooltip="https://docs.google.com/spreadsheets/d/1DUF2isFWsqVSYhbaACYtbgcLi_YjDqpE3GLQIVgkKQg/edit#gid=69851113"/>
                </a:rPr>
                <a:t>сайте</a:t>
              </a:r>
            </a:p>
            <a:p>
              <a:pPr>
                <a:lnSpc>
                  <a:spcPts val="2437"/>
                </a:lnSpc>
              </a:pPr>
              <a:r>
                <a:rPr lang="ru-RU" sz="2600" b="1" dirty="0" smtClean="0">
                  <a:solidFill>
                    <a:srgbClr val="1B1B1B"/>
                  </a:solidFill>
                  <a:latin typeface="IBM Plex Sans" panose="020B0604020202020204" charset="0"/>
                  <a:hlinkClick r:id="rId3" tooltip="https://docs.google.com/spreadsheets/d/1DUF2isFWsqVSYhbaACYtbgcLi_YjDqpE3GLQIVgkKQg/edit#gid=69851113"/>
                </a:rPr>
                <a:t>сыктывкар.рф</a:t>
              </a:r>
              <a:endParaRPr lang="en-US" sz="2600" b="1" dirty="0">
                <a:solidFill>
                  <a:srgbClr val="1B1B1B"/>
                </a:solidFill>
                <a:latin typeface="IBM Plex Sans" panose="020B0604020202020204" charset="0"/>
                <a:hlinkClick r:id="rId3" tooltip="https://docs.google.com/spreadsheets/d/1DUF2isFWsqVSYhbaACYtbgcLi_YjDqpE3GLQIVgkKQg/edit#gid=69851113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4630975" cy="889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90"/>
                </a:lnSpc>
              </a:pPr>
              <a:r>
                <a:rPr lang="ru-RU" sz="4600" dirty="0" smtClean="0">
                  <a:solidFill>
                    <a:srgbClr val="1B1B1B"/>
                  </a:solidFill>
                  <a:latin typeface="IBM Plex Sans" panose="020B0604020202020204" charset="0"/>
                </a:rPr>
                <a:t>395</a:t>
              </a:r>
              <a:endParaRPr lang="en-US" sz="4600" dirty="0">
                <a:solidFill>
                  <a:srgbClr val="1B1B1B"/>
                </a:solidFill>
                <a:latin typeface="IBM Plex Sans" panose="020B0604020202020204" charset="0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329309"/>
              <a:ext cx="4630975" cy="581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380"/>
                </a:lnSpc>
                <a:spcBef>
                  <a:spcPct val="0"/>
                </a:spcBef>
              </a:pPr>
              <a:r>
                <a:rPr lang="ru-RU" sz="2600" dirty="0" smtClean="0">
                  <a:solidFill>
                    <a:srgbClr val="1B1B1B"/>
                  </a:solidFill>
                  <a:latin typeface="IBM Plex Sans" panose="020B0604020202020204" charset="0"/>
                </a:rPr>
                <a:t>публикаций</a:t>
              </a:r>
              <a:endParaRPr lang="en-US" sz="2600" dirty="0">
                <a:solidFill>
                  <a:srgbClr val="1B1B1B"/>
                </a:solidFill>
                <a:latin typeface="IBM Plex Sans" panose="020B0604020202020204" charset="0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574974" y="5143500"/>
            <a:ext cx="2880000" cy="2880000"/>
            <a:chOff x="0" y="0"/>
            <a:chExt cx="6350000" cy="6350000"/>
          </a:xfrm>
          <a:solidFill>
            <a:schemeClr val="bg1">
              <a:lumMod val="65000"/>
            </a:schemeClr>
          </a:solidFill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0" name="Group 20"/>
          <p:cNvGrpSpPr/>
          <p:nvPr/>
        </p:nvGrpSpPr>
        <p:grpSpPr>
          <a:xfrm>
            <a:off x="7321624" y="1506394"/>
            <a:ext cx="2880000" cy="2880000"/>
            <a:chOff x="0" y="0"/>
            <a:chExt cx="6350000" cy="6350000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21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8" name="TextBox 5"/>
          <p:cNvSpPr txBox="1"/>
          <p:nvPr/>
        </p:nvSpPr>
        <p:spPr>
          <a:xfrm>
            <a:off x="-16898" y="419100"/>
            <a:ext cx="1518513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0000" lvl="0">
              <a:spcBef>
                <a:spcPct val="0"/>
              </a:spcBef>
            </a:pPr>
            <a:r>
              <a:rPr lang="ru-RU" sz="4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Мероприятия в области открытости бюджетных данных</a:t>
            </a:r>
            <a:endParaRPr lang="en-US" sz="3800" b="1" u="sng" dirty="0">
              <a:solidFill>
                <a:srgbClr val="1B1B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BM Plex Sans" panose="020B0604020202020204" charset="0"/>
            </a:endParaRPr>
          </a:p>
        </p:txBody>
      </p:sp>
      <p:grpSp>
        <p:nvGrpSpPr>
          <p:cNvPr id="30" name="Group 8"/>
          <p:cNvGrpSpPr/>
          <p:nvPr/>
        </p:nvGrpSpPr>
        <p:grpSpPr>
          <a:xfrm>
            <a:off x="4359104" y="6112010"/>
            <a:ext cx="4402519" cy="4446394"/>
            <a:chOff x="0" y="0"/>
            <a:chExt cx="4630976" cy="5928526"/>
          </a:xfrm>
        </p:grpSpPr>
        <p:sp>
          <p:nvSpPr>
            <p:cNvPr id="31" name="TextBox 9"/>
            <p:cNvSpPr txBox="1"/>
            <p:nvPr/>
          </p:nvSpPr>
          <p:spPr>
            <a:xfrm>
              <a:off x="1" y="2645575"/>
              <a:ext cx="4630975" cy="3282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37"/>
                </a:lnSpc>
              </a:pPr>
              <a:r>
                <a:rPr lang="ru-RU" sz="2600" b="1" dirty="0" smtClean="0">
                  <a:solidFill>
                    <a:srgbClr val="1B1B1B"/>
                  </a:solidFill>
                  <a:latin typeface="IBM Plex Sans" panose="020B0604020202020204" charset="0"/>
                  <a:hlinkClick r:id="rId3" tooltip="https://docs.google.com/spreadsheets/d/1DUF2isFWsqVSYhbaACYtbgcLi_YjDqpE3GLQIVgkKQg/edit#gid=69851113"/>
                </a:rPr>
                <a:t>муниципальных правовых актов и иной бюджетной информации на официальной странице в социальной сети Вконтакте </a:t>
              </a:r>
              <a:endParaRPr lang="en-US" sz="2600" b="1" dirty="0">
                <a:solidFill>
                  <a:srgbClr val="1B1B1B"/>
                </a:solidFill>
                <a:latin typeface="IBM Plex Sans" panose="020B0604020202020204" charset="0"/>
                <a:hlinkClick r:id="rId3" tooltip="https://docs.google.com/spreadsheets/d/1DUF2isFWsqVSYhbaACYtbgcLi_YjDqpE3GLQIVgkKQg/edit#gid=69851113"/>
              </a:endParaRPr>
            </a:p>
          </p:txBody>
        </p:sp>
        <p:sp>
          <p:nvSpPr>
            <p:cNvPr id="32" name="TextBox 10"/>
            <p:cNvSpPr txBox="1"/>
            <p:nvPr/>
          </p:nvSpPr>
          <p:spPr>
            <a:xfrm>
              <a:off x="0" y="0"/>
              <a:ext cx="4630975" cy="889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90"/>
                </a:lnSpc>
              </a:pPr>
              <a:r>
                <a:rPr lang="ru-RU" sz="4600" dirty="0" smtClean="0">
                  <a:solidFill>
                    <a:srgbClr val="1B1B1B"/>
                  </a:solidFill>
                  <a:latin typeface="IBM Plex Sans" panose="020B0604020202020204" charset="0"/>
                </a:rPr>
                <a:t>262</a:t>
              </a:r>
              <a:endParaRPr lang="en-US" sz="4600" dirty="0">
                <a:solidFill>
                  <a:srgbClr val="1B1B1B"/>
                </a:solidFill>
                <a:latin typeface="IBM Plex Sans" panose="020B0604020202020204" charset="0"/>
              </a:endParaRPr>
            </a:p>
          </p:txBody>
        </p:sp>
        <p:sp>
          <p:nvSpPr>
            <p:cNvPr id="33" name="TextBox 11"/>
            <p:cNvSpPr txBox="1"/>
            <p:nvPr/>
          </p:nvSpPr>
          <p:spPr>
            <a:xfrm>
              <a:off x="0" y="1329309"/>
              <a:ext cx="4630975" cy="581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380"/>
                </a:lnSpc>
                <a:spcBef>
                  <a:spcPct val="0"/>
                </a:spcBef>
              </a:pPr>
              <a:r>
                <a:rPr lang="ru-RU" sz="2600" dirty="0" smtClean="0">
                  <a:solidFill>
                    <a:srgbClr val="1B1B1B"/>
                  </a:solidFill>
                  <a:latin typeface="IBM Plex Sans" panose="020B0604020202020204" charset="0"/>
                </a:rPr>
                <a:t>публикаций</a:t>
              </a:r>
              <a:endParaRPr lang="en-US" sz="2600" dirty="0">
                <a:solidFill>
                  <a:srgbClr val="1B1B1B"/>
                </a:solidFill>
                <a:latin typeface="IBM Plex Sans" panose="020B0604020202020204" charset="0"/>
              </a:endParaRPr>
            </a:p>
          </p:txBody>
        </p:sp>
      </p:grpSp>
      <p:grpSp>
        <p:nvGrpSpPr>
          <p:cNvPr id="34" name="Group 8"/>
          <p:cNvGrpSpPr/>
          <p:nvPr/>
        </p:nvGrpSpPr>
        <p:grpSpPr>
          <a:xfrm>
            <a:off x="7899654" y="2322706"/>
            <a:ext cx="3473234" cy="2745407"/>
            <a:chOff x="-3" y="0"/>
            <a:chExt cx="4630978" cy="3660542"/>
          </a:xfrm>
        </p:grpSpPr>
        <p:sp>
          <p:nvSpPr>
            <p:cNvPr id="35" name="TextBox 9"/>
            <p:cNvSpPr txBox="1"/>
            <p:nvPr/>
          </p:nvSpPr>
          <p:spPr>
            <a:xfrm>
              <a:off x="-3" y="2419177"/>
              <a:ext cx="4630974" cy="12413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37"/>
                </a:lnSpc>
              </a:pPr>
              <a:endParaRPr lang="ru-RU" sz="2600" b="1" dirty="0" smtClean="0">
                <a:solidFill>
                  <a:srgbClr val="1B1B1B"/>
                </a:solidFill>
                <a:latin typeface="IBM Plex Sans" panose="020B0604020202020204" charset="0"/>
                <a:hlinkClick r:id="rId3" tooltip="https://docs.google.com/spreadsheets/d/1DUF2isFWsqVSYhbaACYtbgcLi_YjDqpE3GLQIVgkKQg/edit#gid=69851113"/>
              </a:endParaRPr>
            </a:p>
            <a:p>
              <a:pPr>
                <a:lnSpc>
                  <a:spcPts val="2437"/>
                </a:lnSpc>
              </a:pPr>
              <a:r>
                <a:rPr lang="ru-RU" sz="2600" b="1" dirty="0" smtClean="0">
                  <a:solidFill>
                    <a:srgbClr val="1B1B1B"/>
                  </a:solidFill>
                  <a:latin typeface="IBM Plex Sans" panose="020B0604020202020204" charset="0"/>
                  <a:hlinkClick r:id="rId3" tooltip="https://docs.google.com/spreadsheets/d/1DUF2isFWsqVSYhbaACYtbgcLi_YjDqpE3GLQIVgkKQg/edit#gid=69851113"/>
                </a:rPr>
                <a:t>«Бюджет для граждан» </a:t>
              </a:r>
              <a:endParaRPr lang="en-US" sz="2600" b="1" dirty="0">
                <a:solidFill>
                  <a:srgbClr val="1B1B1B"/>
                </a:solidFill>
                <a:latin typeface="IBM Plex Sans" panose="020B0604020202020204" charset="0"/>
                <a:hlinkClick r:id="rId3" tooltip="https://docs.google.com/spreadsheets/d/1DUF2isFWsqVSYhbaACYtbgcLi_YjDqpE3GLQIVgkKQg/edit#gid=69851113"/>
              </a:endParaRPr>
            </a:p>
          </p:txBody>
        </p:sp>
        <p:sp>
          <p:nvSpPr>
            <p:cNvPr id="36" name="TextBox 10"/>
            <p:cNvSpPr txBox="1"/>
            <p:nvPr/>
          </p:nvSpPr>
          <p:spPr>
            <a:xfrm>
              <a:off x="0" y="0"/>
              <a:ext cx="4630975" cy="889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90"/>
                </a:lnSpc>
              </a:pPr>
              <a:r>
                <a:rPr lang="ru-RU" sz="2600" dirty="0" smtClean="0">
                  <a:solidFill>
                    <a:srgbClr val="1B1B1B"/>
                  </a:solidFill>
                  <a:latin typeface="IBM Plex Sans" panose="020B0604020202020204" charset="0"/>
                </a:rPr>
                <a:t>изданы</a:t>
              </a:r>
              <a:r>
                <a:rPr lang="ru-RU" sz="4325" dirty="0" smtClean="0">
                  <a:solidFill>
                    <a:srgbClr val="1B1B1B"/>
                  </a:solidFill>
                  <a:latin typeface="IBM Plex Sans" panose="020B0604020202020204" charset="0"/>
                </a:rPr>
                <a:t> </a:t>
              </a:r>
              <a:r>
                <a:rPr lang="ru-RU" sz="4600" dirty="0" smtClean="0">
                  <a:solidFill>
                    <a:srgbClr val="1B1B1B"/>
                  </a:solidFill>
                  <a:latin typeface="IBM Plex Sans" panose="020B0604020202020204" charset="0"/>
                </a:rPr>
                <a:t>3</a:t>
              </a:r>
              <a:endParaRPr lang="en-US" sz="4600" dirty="0">
                <a:solidFill>
                  <a:srgbClr val="1B1B1B"/>
                </a:solidFill>
                <a:latin typeface="IBM Plex Sans" panose="020B0604020202020204" charset="0"/>
              </a:endParaRPr>
            </a:p>
          </p:txBody>
        </p:sp>
        <p:sp>
          <p:nvSpPr>
            <p:cNvPr id="37" name="TextBox 11"/>
            <p:cNvSpPr txBox="1"/>
            <p:nvPr/>
          </p:nvSpPr>
          <p:spPr>
            <a:xfrm>
              <a:off x="0" y="1329309"/>
              <a:ext cx="4630975" cy="1162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380"/>
                </a:lnSpc>
                <a:spcBef>
                  <a:spcPct val="0"/>
                </a:spcBef>
              </a:pPr>
              <a:r>
                <a:rPr lang="ru-RU" sz="2600" dirty="0" smtClean="0">
                  <a:solidFill>
                    <a:srgbClr val="1B1B1B"/>
                  </a:solidFill>
                  <a:latin typeface="IBM Plex Sans" panose="020B0604020202020204" charset="0"/>
                </a:rPr>
                <a:t>электронные </a:t>
              </a:r>
            </a:p>
            <a:p>
              <a:pPr marL="0" lvl="0" indent="0">
                <a:lnSpc>
                  <a:spcPts val="3380"/>
                </a:lnSpc>
                <a:spcBef>
                  <a:spcPct val="0"/>
                </a:spcBef>
              </a:pPr>
              <a:r>
                <a:rPr lang="ru-RU" sz="2600" dirty="0" smtClean="0">
                  <a:solidFill>
                    <a:srgbClr val="1B1B1B"/>
                  </a:solidFill>
                  <a:latin typeface="IBM Plex Sans" panose="020B0604020202020204" charset="0"/>
                </a:rPr>
                <a:t>брошюры</a:t>
              </a:r>
              <a:endParaRPr lang="en-US" sz="2600" dirty="0">
                <a:solidFill>
                  <a:srgbClr val="1B1B1B"/>
                </a:solidFill>
                <a:latin typeface="IBM Plex Sans" panose="020B0604020202020204" charset="0"/>
              </a:endParaRPr>
            </a:p>
          </p:txBody>
        </p:sp>
      </p:grp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6154401" y="9948051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400" b="1" smtClean="0">
                <a:solidFill>
                  <a:schemeClr val="tx1"/>
                </a:solidFill>
              </a:rPr>
              <a:pPr/>
              <a:t>34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grpSp>
        <p:nvGrpSpPr>
          <p:cNvPr id="24" name="Group 3"/>
          <p:cNvGrpSpPr/>
          <p:nvPr/>
        </p:nvGrpSpPr>
        <p:grpSpPr>
          <a:xfrm>
            <a:off x="10195198" y="5134361"/>
            <a:ext cx="2880000" cy="2880000"/>
            <a:chOff x="0" y="0"/>
            <a:chExt cx="6350000" cy="6350000"/>
          </a:xfrm>
          <a:solidFill>
            <a:srgbClr val="FFC000"/>
          </a:solidFill>
        </p:grpSpPr>
        <p:sp>
          <p:nvSpPr>
            <p:cNvPr id="25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6" name="Group 8"/>
          <p:cNvGrpSpPr/>
          <p:nvPr/>
        </p:nvGrpSpPr>
        <p:grpSpPr>
          <a:xfrm>
            <a:off x="11143403" y="6089994"/>
            <a:ext cx="5449995" cy="3852856"/>
            <a:chOff x="-1" y="0"/>
            <a:chExt cx="4630976" cy="5137141"/>
          </a:xfrm>
        </p:grpSpPr>
        <p:sp>
          <p:nvSpPr>
            <p:cNvPr id="27" name="TextBox 9"/>
            <p:cNvSpPr txBox="1"/>
            <p:nvPr/>
          </p:nvSpPr>
          <p:spPr>
            <a:xfrm>
              <a:off x="-1" y="2674929"/>
              <a:ext cx="4630975" cy="24622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37"/>
                </a:lnSpc>
              </a:pPr>
              <a:r>
                <a:rPr lang="ru-RU" sz="2600" b="1" dirty="0" smtClean="0">
                  <a:solidFill>
                    <a:srgbClr val="1B1B1B"/>
                  </a:solidFill>
                  <a:latin typeface="IBM Plex Sans" panose="020B0604020202020204" charset="0"/>
                  <a:hlinkClick r:id="rId3" tooltip="https://docs.google.com/spreadsheets/d/1DUF2isFWsqVSYhbaACYtbgcLi_YjDqpE3GLQIVgkKQg/edit#gid=69851113"/>
                </a:rPr>
                <a:t>опрошено по бюджетной тематике и финансовой грамотности с целью анализа общественного мнения, что выше в 2 раза по сравнению с предыдущим периодом</a:t>
              </a:r>
              <a:endParaRPr lang="en-US" sz="2600" b="1" dirty="0">
                <a:solidFill>
                  <a:srgbClr val="1B1B1B"/>
                </a:solidFill>
                <a:latin typeface="IBM Plex Sans" panose="020B0604020202020204" charset="0"/>
                <a:hlinkClick r:id="rId3" tooltip="https://docs.google.com/spreadsheets/d/1DUF2isFWsqVSYhbaACYtbgcLi_YjDqpE3GLQIVgkKQg/edit#gid=69851113"/>
              </a:endParaRPr>
            </a:p>
          </p:txBody>
        </p:sp>
        <p:sp>
          <p:nvSpPr>
            <p:cNvPr id="38" name="TextBox 10"/>
            <p:cNvSpPr txBox="1"/>
            <p:nvPr/>
          </p:nvSpPr>
          <p:spPr>
            <a:xfrm>
              <a:off x="0" y="0"/>
              <a:ext cx="4630975" cy="889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90"/>
                </a:lnSpc>
              </a:pPr>
              <a:r>
                <a:rPr lang="ru-RU" sz="4600" dirty="0" smtClean="0">
                  <a:solidFill>
                    <a:srgbClr val="1B1B1B"/>
                  </a:solidFill>
                  <a:latin typeface="IBM Plex Sans" panose="020B0604020202020204" charset="0"/>
                </a:rPr>
                <a:t>1 139</a:t>
              </a:r>
              <a:endParaRPr lang="en-US" sz="4600" dirty="0">
                <a:solidFill>
                  <a:srgbClr val="1B1B1B"/>
                </a:solidFill>
                <a:latin typeface="IBM Plex Sans" panose="020B0604020202020204" charset="0"/>
              </a:endParaRPr>
            </a:p>
          </p:txBody>
        </p:sp>
        <p:sp>
          <p:nvSpPr>
            <p:cNvPr id="39" name="TextBox 11"/>
            <p:cNvSpPr txBox="1"/>
            <p:nvPr/>
          </p:nvSpPr>
          <p:spPr>
            <a:xfrm>
              <a:off x="0" y="1329309"/>
              <a:ext cx="4630975" cy="581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380"/>
                </a:lnSpc>
                <a:spcBef>
                  <a:spcPct val="0"/>
                </a:spcBef>
              </a:pPr>
              <a:r>
                <a:rPr lang="ru-RU" sz="2600" dirty="0" smtClean="0">
                  <a:solidFill>
                    <a:srgbClr val="1B1B1B"/>
                  </a:solidFill>
                  <a:latin typeface="IBM Plex Sans" panose="020B0604020202020204" charset="0"/>
                </a:rPr>
                <a:t>респондентов</a:t>
              </a:r>
              <a:endParaRPr lang="en-US" sz="2600" dirty="0">
                <a:solidFill>
                  <a:srgbClr val="1B1B1B"/>
                </a:solidFill>
                <a:latin typeface="IBM Plex Sans" panose="020B0604020202020204" charset="0"/>
              </a:endParaRPr>
            </a:p>
          </p:txBody>
        </p:sp>
      </p:grpSp>
      <p:grpSp>
        <p:nvGrpSpPr>
          <p:cNvPr id="41" name="Group 20"/>
          <p:cNvGrpSpPr/>
          <p:nvPr/>
        </p:nvGrpSpPr>
        <p:grpSpPr>
          <a:xfrm>
            <a:off x="13617756" y="1654788"/>
            <a:ext cx="2880000" cy="2880000"/>
            <a:chOff x="0" y="0"/>
            <a:chExt cx="6350000" cy="6350000"/>
          </a:xfrm>
          <a:solidFill>
            <a:schemeClr val="tx1"/>
          </a:solidFill>
        </p:grpSpPr>
        <p:sp>
          <p:nvSpPr>
            <p:cNvPr id="42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43" name="Group 8"/>
          <p:cNvGrpSpPr/>
          <p:nvPr/>
        </p:nvGrpSpPr>
        <p:grpSpPr>
          <a:xfrm>
            <a:off x="14341584" y="2518556"/>
            <a:ext cx="3473233" cy="2949345"/>
            <a:chOff x="-2" y="0"/>
            <a:chExt cx="4630977" cy="3932458"/>
          </a:xfrm>
        </p:grpSpPr>
        <p:sp>
          <p:nvSpPr>
            <p:cNvPr id="44" name="TextBox 9"/>
            <p:cNvSpPr txBox="1"/>
            <p:nvPr/>
          </p:nvSpPr>
          <p:spPr>
            <a:xfrm>
              <a:off x="-2" y="2280724"/>
              <a:ext cx="4630975" cy="16517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37"/>
                </a:lnSpc>
              </a:pPr>
              <a:endParaRPr lang="ru-RU" sz="2600" b="1" dirty="0" smtClean="0">
                <a:solidFill>
                  <a:schemeClr val="bg1"/>
                </a:solidFill>
                <a:latin typeface="IBM Plex Sans" panose="020B0604020202020204" charset="0"/>
                <a:hlinkClick r:id="rId3" tooltip="https://docs.google.com/spreadsheets/d/1DUF2isFWsqVSYhbaACYtbgcLi_YjDqpE3GLQIVgkKQg/edit#gid=69851113"/>
              </a:endParaRPr>
            </a:p>
            <a:p>
              <a:pPr>
                <a:lnSpc>
                  <a:spcPts val="2437"/>
                </a:lnSpc>
              </a:pPr>
              <a:r>
                <a:rPr lang="ru-RU" sz="2600" b="1" dirty="0" smtClean="0">
                  <a:solidFill>
                    <a:schemeClr val="bg1"/>
                  </a:solidFill>
                  <a:latin typeface="IBM Plex Sans" panose="020B0604020202020204" charset="0"/>
                  <a:hlinkClick r:id="rId3" tooltip="https://docs.google.com/spreadsheets/d/1DUF2isFWsqVSYhbaACYtbgcLi_YjDqpE3GLQIVgkKQg/edit#gid=69851113"/>
                </a:rPr>
                <a:t>«в системе «Электронный бюджет» </a:t>
              </a:r>
              <a:endParaRPr lang="en-US" sz="2600" b="1" dirty="0">
                <a:solidFill>
                  <a:schemeClr val="bg1"/>
                </a:solidFill>
                <a:latin typeface="IBM Plex Sans" panose="020B0604020202020204" charset="0"/>
                <a:hlinkClick r:id="rId3" tooltip="https://docs.google.com/spreadsheets/d/1DUF2isFWsqVSYhbaACYtbgcLi_YjDqpE3GLQIVgkKQg/edit#gid=69851113"/>
              </a:endParaRPr>
            </a:p>
          </p:txBody>
        </p:sp>
        <p:sp>
          <p:nvSpPr>
            <p:cNvPr id="45" name="TextBox 10"/>
            <p:cNvSpPr txBox="1"/>
            <p:nvPr/>
          </p:nvSpPr>
          <p:spPr>
            <a:xfrm>
              <a:off x="0" y="0"/>
              <a:ext cx="4630975" cy="889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90"/>
                </a:lnSpc>
              </a:pPr>
              <a:r>
                <a:rPr lang="ru-RU" sz="4600" dirty="0" smtClean="0">
                  <a:solidFill>
                    <a:schemeClr val="bg1"/>
                  </a:solidFill>
                  <a:latin typeface="IBM Plex Sans" panose="020B0604020202020204" charset="0"/>
                </a:rPr>
                <a:t>50</a:t>
              </a:r>
              <a:endParaRPr lang="en-US" sz="4600" dirty="0">
                <a:solidFill>
                  <a:schemeClr val="bg1"/>
                </a:solidFill>
                <a:latin typeface="IBM Plex Sans" panose="020B0604020202020204" charset="0"/>
              </a:endParaRPr>
            </a:p>
          </p:txBody>
        </p:sp>
        <p:sp>
          <p:nvSpPr>
            <p:cNvPr id="46" name="TextBox 11"/>
            <p:cNvSpPr txBox="1"/>
            <p:nvPr/>
          </p:nvSpPr>
          <p:spPr>
            <a:xfrm>
              <a:off x="0" y="1329309"/>
              <a:ext cx="4630975" cy="5488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380"/>
                </a:lnSpc>
                <a:spcBef>
                  <a:spcPct val="0"/>
                </a:spcBef>
              </a:pPr>
              <a:r>
                <a:rPr lang="ru-RU" sz="2600" dirty="0" smtClean="0">
                  <a:solidFill>
                    <a:schemeClr val="bg1"/>
                  </a:solidFill>
                  <a:latin typeface="IBM Plex Sans" panose="020B0604020202020204" charset="0"/>
                </a:rPr>
                <a:t>публикаций</a:t>
              </a:r>
              <a:endParaRPr lang="en-US" sz="2600" dirty="0">
                <a:solidFill>
                  <a:schemeClr val="bg1"/>
                </a:solidFill>
                <a:latin typeface="IBM Plex Sans" panose="020B0604020202020204" charset="0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13335000" y="0"/>
            <a:ext cx="49495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i="1" dirty="0" smtClean="0"/>
              <a:t>Проект отчета об исполнении бюджета МО ГО «Сыктывкар» за 2022 год</a:t>
            </a:r>
          </a:p>
          <a:p>
            <a:pPr algn="r"/>
            <a:r>
              <a:rPr lang="ru-RU" sz="1100" i="1" dirty="0" smtClean="0"/>
              <a:t>Департамент финансов администрации МО ГО «Сыктывкар»</a:t>
            </a:r>
            <a:endParaRPr lang="ru-RU" sz="1100" i="1" dirty="0"/>
          </a:p>
        </p:txBody>
      </p:sp>
    </p:spTree>
    <p:extLst>
      <p:ext uri="{BB962C8B-B14F-4D97-AF65-F5344CB8AC3E}">
        <p14:creationId xmlns:p14="http://schemas.microsoft.com/office/powerpoint/2010/main" val="338009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0628346" cy="10287000"/>
          </a:xfrm>
          <a:prstGeom prst="rect">
            <a:avLst/>
          </a:prstGeom>
          <a:solidFill>
            <a:srgbClr val="FFFF99"/>
          </a:solidFill>
        </p:spPr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16131654" y="9911071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400" b="1" smtClean="0">
                <a:solidFill>
                  <a:schemeClr val="tx1"/>
                </a:solidFill>
              </a:rPr>
              <a:pPr/>
              <a:t>35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2" name="TextBox 5"/>
          <p:cNvSpPr txBox="1"/>
          <p:nvPr/>
        </p:nvSpPr>
        <p:spPr>
          <a:xfrm>
            <a:off x="-52155" y="215443"/>
            <a:ext cx="1518513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0000" lvl="0">
              <a:spcBef>
                <a:spcPct val="0"/>
              </a:spcBef>
            </a:pPr>
            <a:r>
              <a:rPr lang="ru-RU" sz="4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Основные мероприятия и ключевые новости по финансовому просвещению населения</a:t>
            </a:r>
            <a:endParaRPr lang="en-US" sz="3800" b="1" u="sng" dirty="0">
              <a:solidFill>
                <a:srgbClr val="1B1B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BM Plex Sans" panose="020B060402020202020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4800" y="1638300"/>
            <a:ext cx="17678400" cy="3046988"/>
          </a:xfrm>
          <a:prstGeom prst="rect">
            <a:avLst/>
          </a:prstGeom>
          <a:ln w="44450" cmpd="tri">
            <a:solidFill>
              <a:srgbClr val="0000FF"/>
            </a:solidFill>
            <a:prstDash val="solid"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+mj-lt"/>
                <a:cs typeface="Times New Roman" panose="02020603050405020304" pitchFamily="18" charset="0"/>
              </a:rPr>
              <a:t>Программа </a:t>
            </a:r>
            <a:r>
              <a:rPr lang="ru-RU" sz="2400" dirty="0">
                <a:latin typeface="+mj-lt"/>
                <a:cs typeface="Times New Roman" panose="02020603050405020304" pitchFamily="18" charset="0"/>
              </a:rPr>
              <a:t>повышения финансовой грамотности на территории МО ГО «Сыктывкар» на 2019 - 2023 </a:t>
            </a:r>
            <a:r>
              <a:rPr lang="ru-RU" sz="2400" dirty="0" smtClean="0">
                <a:latin typeface="+mj-lt"/>
                <a:cs typeface="Times New Roman" panose="02020603050405020304" pitchFamily="18" charset="0"/>
              </a:rPr>
              <a:t>годы направлена на достижение следующих задач:</a:t>
            </a:r>
            <a:endParaRPr lang="ru-RU" sz="2400" dirty="0"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+mj-lt"/>
                <a:cs typeface="Times New Roman" panose="02020603050405020304" pitchFamily="18" charset="0"/>
              </a:rPr>
              <a:t>- развитие </a:t>
            </a:r>
            <a:r>
              <a:rPr lang="ru-RU" sz="2400" dirty="0">
                <a:latin typeface="+mj-lt"/>
                <a:cs typeface="Times New Roman" panose="02020603050405020304" pitchFamily="18" charset="0"/>
              </a:rPr>
              <a:t>открытой и доступной образовательной информационной среды, способствующей повышению уровня финансовой грамотности различных целевых групп </a:t>
            </a:r>
            <a:r>
              <a:rPr lang="ru-RU" sz="2400" dirty="0" smtClean="0">
                <a:latin typeface="+mj-lt"/>
                <a:cs typeface="Times New Roman" panose="02020603050405020304" pitchFamily="18" charset="0"/>
              </a:rPr>
              <a:t>населения;</a:t>
            </a:r>
            <a:endParaRPr lang="ru-RU" sz="2400" dirty="0"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+mj-lt"/>
                <a:cs typeface="Times New Roman" panose="02020603050405020304" pitchFamily="18" charset="0"/>
              </a:rPr>
              <a:t>- </a:t>
            </a:r>
            <a:r>
              <a:rPr lang="ru-RU" sz="2400" dirty="0">
                <a:latin typeface="+mj-lt"/>
                <a:cs typeface="Times New Roman" panose="02020603050405020304" pitchFamily="18" charset="0"/>
              </a:rPr>
              <a:t>развитие системы эффективных и доступных информационных ресурсов в области финансовой грамотности </a:t>
            </a:r>
            <a:r>
              <a:rPr lang="ru-RU" sz="2400" dirty="0" smtClean="0">
                <a:latin typeface="+mj-lt"/>
                <a:cs typeface="Times New Roman" panose="02020603050405020304" pitchFamily="18" charset="0"/>
              </a:rPr>
              <a:t>населения;</a:t>
            </a:r>
            <a:endParaRPr lang="ru-RU" sz="2400" dirty="0">
              <a:latin typeface="+mj-lt"/>
              <a:cs typeface="Times New Roman" panose="02020603050405020304" pitchFamily="18" charset="0"/>
            </a:endParaRPr>
          </a:p>
          <a:p>
            <a:pPr marL="171450" indent="-171450" algn="just">
              <a:buFontTx/>
              <a:buChar char="-"/>
            </a:pPr>
            <a:r>
              <a:rPr lang="ru-RU" sz="2400" dirty="0" smtClean="0">
                <a:latin typeface="+mj-lt"/>
                <a:cs typeface="Times New Roman" panose="02020603050405020304" pitchFamily="18" charset="0"/>
              </a:rPr>
              <a:t>обеспечение </a:t>
            </a:r>
            <a:r>
              <a:rPr lang="ru-RU" sz="2400" dirty="0">
                <a:latin typeface="+mj-lt"/>
                <a:cs typeface="Times New Roman" panose="02020603050405020304" pitchFamily="18" charset="0"/>
              </a:rPr>
              <a:t>взаимодействия финансовых, банковских, правоохранительных, образовательных и прочих институтов в области финансового просвещения </a:t>
            </a:r>
            <a:r>
              <a:rPr lang="ru-RU" sz="2400" dirty="0" smtClean="0">
                <a:latin typeface="+mj-lt"/>
                <a:cs typeface="Times New Roman" panose="02020603050405020304" pitchFamily="18" charset="0"/>
              </a:rPr>
              <a:t>населения. </a:t>
            </a:r>
          </a:p>
          <a:p>
            <a:pPr algn="ctr"/>
            <a:r>
              <a:rPr lang="ru-RU" sz="2400" dirty="0" smtClean="0">
                <a:latin typeface="+mj-lt"/>
                <a:cs typeface="Times New Roman" panose="02020603050405020304" pitchFamily="18" charset="0"/>
              </a:rPr>
              <a:t>Исполнение за 2022 год составило </a:t>
            </a:r>
            <a:r>
              <a:rPr lang="ru-RU" sz="2400" b="1" u="sng" dirty="0" smtClean="0">
                <a:latin typeface="+mj-lt"/>
                <a:cs typeface="Times New Roman" panose="02020603050405020304" pitchFamily="18" charset="0"/>
              </a:rPr>
              <a:t>100%.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5936" y="4914900"/>
            <a:ext cx="103224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cs typeface="Times New Roman" panose="02020603050405020304" pitchFamily="18" charset="0"/>
              </a:rPr>
              <a:t>Проведен очередной муниципальный конкурс проектов бюджета для граждан</a:t>
            </a:r>
            <a:endParaRPr lang="ru-RU" sz="2400" dirty="0"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36" y="5600700"/>
            <a:ext cx="1562100" cy="15621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600701"/>
            <a:ext cx="3600000" cy="283922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6743702"/>
            <a:ext cx="3600000" cy="294259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10744200" y="4914900"/>
            <a:ext cx="7239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Принято участие </a:t>
            </a:r>
            <a:r>
              <a:rPr lang="ru-RU" sz="2400" dirty="0"/>
              <a:t>во Всероссийской </a:t>
            </a:r>
            <a:r>
              <a:rPr lang="ru-RU" sz="2400" dirty="0" smtClean="0"/>
              <a:t>неделе </a:t>
            </a:r>
            <a:r>
              <a:rPr lang="ru-RU" sz="2400" dirty="0"/>
              <a:t>финансовой грамотности, Всероссийской программе «Дни финансовой грамотности в учебных заведениях», Всероссийской неделе сбережений.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8815" y="6493090"/>
            <a:ext cx="4413913" cy="355219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7162800"/>
            <a:ext cx="1790702" cy="179070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335000" y="0"/>
            <a:ext cx="49495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i="1" dirty="0" smtClean="0"/>
              <a:t>Проект отчета об исполнении бюджета МО ГО «Сыктывкар» за 2022 год</a:t>
            </a:r>
          </a:p>
          <a:p>
            <a:pPr algn="r"/>
            <a:r>
              <a:rPr lang="ru-RU" sz="1100" i="1" dirty="0" smtClean="0"/>
              <a:t>Департамент финансов администрации МО ГО «Сыктывкар»</a:t>
            </a:r>
            <a:endParaRPr lang="ru-RU" sz="1100" i="1" dirty="0"/>
          </a:p>
        </p:txBody>
      </p:sp>
    </p:spTree>
    <p:extLst>
      <p:ext uri="{BB962C8B-B14F-4D97-AF65-F5344CB8AC3E}">
        <p14:creationId xmlns:p14="http://schemas.microsoft.com/office/powerpoint/2010/main" val="10789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677927" y="-5686"/>
            <a:ext cx="10628346" cy="10287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16131654" y="9911071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400" b="1" smtClean="0">
                <a:solidFill>
                  <a:schemeClr val="tx1"/>
                </a:solidFill>
              </a:rPr>
              <a:pPr/>
              <a:t>36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2" name="TextBox 5"/>
          <p:cNvSpPr txBox="1"/>
          <p:nvPr/>
        </p:nvSpPr>
        <p:spPr>
          <a:xfrm>
            <a:off x="-52155" y="215443"/>
            <a:ext cx="1518513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0000" lvl="0">
              <a:spcBef>
                <a:spcPct val="0"/>
              </a:spcBef>
            </a:pPr>
            <a:r>
              <a:rPr lang="ru-RU" sz="4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Основные мероприятия и ключевые новости по финансовому просвещению населения</a:t>
            </a:r>
            <a:endParaRPr lang="en-US" sz="3800" b="1" u="sng" dirty="0">
              <a:solidFill>
                <a:srgbClr val="1B1B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BM Plex Sans" panose="020B060402020202020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79960" y="1638300"/>
            <a:ext cx="72606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0000"/>
                </a:solidFill>
              </a:rPr>
              <a:t>Принято </a:t>
            </a:r>
            <a:r>
              <a:rPr lang="ru-RU" sz="2400" dirty="0">
                <a:solidFill>
                  <a:srgbClr val="000000"/>
                </a:solidFill>
              </a:rPr>
              <a:t>участие в </a:t>
            </a:r>
            <a:r>
              <a:rPr lang="ru-RU" sz="2400" dirty="0"/>
              <a:t>прямой линии на базе Общественной приемной Главы Республики Коми по вопросам повышения финансовой грамотности</a:t>
            </a:r>
            <a:endParaRPr lang="ru-RU" sz="2400" dirty="0">
              <a:cs typeface="Times New Roman" panose="02020603050405020304" pitchFamily="18" charset="0"/>
            </a:endParaRPr>
          </a:p>
        </p:txBody>
      </p:sp>
      <p:pic>
        <p:nvPicPr>
          <p:cNvPr id="17" name="Picture 3" descr="U:\ПАПКА СВОБОДНОГО ДОСТУПА\ДОКУМЕНТЫ ИЗ ОМБП\Открытый бюджет\Финансовая грамотность\2022\Прямая линия 17.11.2022\Frame 152 (1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38629"/>
            <a:ext cx="2855806" cy="233358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331315"/>
            <a:ext cx="1562100" cy="15621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7848600" y="1638300"/>
            <a:ext cx="10287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Разработаны </a:t>
            </a:r>
            <a:r>
              <a:rPr lang="ru-RU" sz="2400" dirty="0"/>
              <a:t>и </a:t>
            </a:r>
            <a:r>
              <a:rPr lang="ru-RU" sz="2400" dirty="0" smtClean="0"/>
              <a:t>транслируются ролики </a:t>
            </a:r>
            <a:r>
              <a:rPr lang="ru-RU" sz="2400" dirty="0"/>
              <a:t>по открытости деятельности органов местного самоуправления, по тематикам в области повышения финансовой грамотности населения</a:t>
            </a:r>
            <a:endParaRPr lang="ru-RU" sz="2400" dirty="0">
              <a:solidFill>
                <a:srgbClr val="000000"/>
              </a:solidFill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959576"/>
            <a:ext cx="2147011" cy="1643570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3058115"/>
            <a:ext cx="1409700" cy="1409700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12420599" y="3664426"/>
            <a:ext cx="57007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0000"/>
                </a:solidFill>
              </a:rPr>
              <a:t>В школах города </a:t>
            </a:r>
            <a:r>
              <a:rPr lang="ru-RU" sz="2400" dirty="0" smtClean="0">
                <a:solidFill>
                  <a:srgbClr val="000000"/>
                </a:solidFill>
              </a:rPr>
              <a:t>проводится </a:t>
            </a:r>
            <a:r>
              <a:rPr lang="ru-RU" sz="2400" dirty="0">
                <a:solidFill>
                  <a:srgbClr val="000000"/>
                </a:solidFill>
              </a:rPr>
              <a:t>игра «</a:t>
            </a:r>
            <a:r>
              <a:rPr lang="ru-RU" sz="2400" dirty="0" err="1">
                <a:solidFill>
                  <a:srgbClr val="000000"/>
                </a:solidFill>
              </a:rPr>
              <a:t>ФинКвиз</a:t>
            </a:r>
            <a:r>
              <a:rPr lang="ru-RU" sz="2400" dirty="0">
                <a:solidFill>
                  <a:srgbClr val="000000"/>
                </a:solidFill>
              </a:rPr>
              <a:t>» на </a:t>
            </a:r>
            <a:r>
              <a:rPr lang="ru-RU" sz="2400" dirty="0" smtClean="0">
                <a:solidFill>
                  <a:srgbClr val="000000"/>
                </a:solidFill>
              </a:rPr>
              <a:t>финансовую тематику </a:t>
            </a:r>
            <a:endParaRPr lang="ru-RU" sz="2400" dirty="0">
              <a:solidFill>
                <a:srgbClr val="000000"/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480" y="4663773"/>
            <a:ext cx="1409700" cy="14097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82600" y="4603146"/>
            <a:ext cx="2151306" cy="153095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3" name="Прямоугольник 32"/>
          <p:cNvSpPr/>
          <p:nvPr/>
        </p:nvSpPr>
        <p:spPr>
          <a:xfrm>
            <a:off x="7848600" y="6170248"/>
            <a:ext cx="51435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0000"/>
                </a:solidFill>
              </a:rPr>
              <a:t>В рамках работы «Народного университета для граждан пожилого возраста» проводятся онлайн занятия по финансовой грамотности для старшего поколения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5290" y="6438900"/>
            <a:ext cx="3506227" cy="251459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774" y="7668335"/>
            <a:ext cx="1257300" cy="1257300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139552" y="5368623"/>
            <a:ext cx="754144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В 2022 году:</a:t>
            </a:r>
          </a:p>
          <a:p>
            <a:pPr algn="just"/>
            <a:r>
              <a:rPr lang="ru-RU" sz="24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Проведено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1205</a:t>
            </a:r>
            <a:r>
              <a:rPr lang="ru-RU" sz="24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FF"/>
                </a:solidFill>
              </a:rPr>
              <a:t>обучающих мероприятий, мастер-классов, тренингов, круглых столов, информационных часов, семинаров и конференций по развитию финансовой грамотности</a:t>
            </a:r>
            <a:r>
              <a:rPr lang="ru-RU" sz="2400" dirty="0" smtClean="0">
                <a:solidFill>
                  <a:srgbClr val="0000FF"/>
                </a:solidFill>
              </a:rPr>
              <a:t>.</a:t>
            </a:r>
          </a:p>
          <a:p>
            <a:pPr algn="just"/>
            <a:r>
              <a:rPr lang="ru-RU" sz="2400" dirty="0">
                <a:solidFill>
                  <a:srgbClr val="0000FF"/>
                </a:solidFill>
              </a:rPr>
              <a:t>Принято участие в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658</a:t>
            </a:r>
            <a:r>
              <a:rPr lang="ru-RU" sz="2400" dirty="0">
                <a:solidFill>
                  <a:srgbClr val="0000FF"/>
                </a:solidFill>
              </a:rPr>
              <a:t> мероприятиях, направленных на обеспечение взаимодействия в области финансовой грамотности населения, семинарах, форумах, совещаниях, вебинарах, прямой линии "Как повысить финансовую грамотность" на базе Общественной приемной Главы Республики Коми.</a:t>
            </a:r>
          </a:p>
          <a:p>
            <a:pPr algn="just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53 723 </a:t>
            </a:r>
            <a:r>
              <a:rPr lang="ru-RU" sz="2400" dirty="0" smtClean="0">
                <a:solidFill>
                  <a:srgbClr val="0000FF"/>
                </a:solidFill>
              </a:rPr>
              <a:t>человек </a:t>
            </a:r>
            <a:r>
              <a:rPr lang="ru-RU" sz="2400" dirty="0">
                <a:solidFill>
                  <a:srgbClr val="0000FF"/>
                </a:solidFill>
              </a:rPr>
              <a:t>приняли участие в мероприятиях по финансовой грамотности</a:t>
            </a:r>
            <a:r>
              <a:rPr lang="ru-RU" sz="2400" dirty="0" smtClean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7873621" y="9082471"/>
            <a:ext cx="100478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Информационные сообщения для граждан о мероприятиях по повышению уровня финансовой грамотности опубликованы на сайте администрации МО ГО "Сыктывкар": </a:t>
            </a:r>
            <a:r>
              <a:rPr lang="en-US" sz="1400" b="1" dirty="0"/>
              <a:t>http://</a:t>
            </a:r>
            <a:r>
              <a:rPr lang="ru-RU" sz="1400" b="1" dirty="0"/>
              <a:t>сыктывкар.рф/</a:t>
            </a:r>
            <a:r>
              <a:rPr lang="en-US" sz="1400" b="1" dirty="0"/>
              <a:t>administration/</a:t>
            </a:r>
            <a:r>
              <a:rPr lang="en-US" sz="1400" b="1" dirty="0" err="1"/>
              <a:t>departament-finansov</a:t>
            </a:r>
            <a:r>
              <a:rPr lang="en-US" sz="1400" b="1" dirty="0"/>
              <a:t>/</a:t>
            </a:r>
            <a:r>
              <a:rPr lang="en-US" sz="1400" b="1" dirty="0" err="1"/>
              <a:t>finansovaya-gramotnost</a:t>
            </a:r>
            <a:r>
              <a:rPr lang="en-US" sz="1400" b="1" dirty="0"/>
              <a:t>/informatsionnye-soobshcheniya-dlya-grazhdan-o-provedenii-meropriyatij-po-povysheniyu-urovnya-finansovoj-gramotnosti</a:t>
            </a:r>
            <a:endParaRPr lang="ru-RU" sz="1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3335000" y="0"/>
            <a:ext cx="49495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i="1" dirty="0" smtClean="0"/>
              <a:t>Проект отчета об исполнении бюджета МО ГО «Сыктывкар» за 2022 год</a:t>
            </a:r>
          </a:p>
          <a:p>
            <a:pPr algn="r"/>
            <a:r>
              <a:rPr lang="ru-RU" sz="1100" i="1" dirty="0" smtClean="0"/>
              <a:t>Департамент финансов администрации МО ГО «Сыктывкар»</a:t>
            </a:r>
            <a:endParaRPr lang="ru-RU" sz="1100" i="1" dirty="0"/>
          </a:p>
        </p:txBody>
      </p:sp>
    </p:spTree>
    <p:extLst>
      <p:ext uri="{BB962C8B-B14F-4D97-AF65-F5344CB8AC3E}">
        <p14:creationId xmlns:p14="http://schemas.microsoft.com/office/powerpoint/2010/main" val="204326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13"/>
          <p:cNvGrpSpPr/>
          <p:nvPr/>
        </p:nvGrpSpPr>
        <p:grpSpPr>
          <a:xfrm>
            <a:off x="345590" y="6267247"/>
            <a:ext cx="1260000" cy="1260000"/>
            <a:chOff x="0" y="0"/>
            <a:chExt cx="6350000" cy="6350000"/>
          </a:xfrm>
        </p:grpSpPr>
        <p:sp>
          <p:nvSpPr>
            <p:cNvPr id="42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FF78"/>
            </a:solidFill>
          </p:spPr>
        </p:sp>
      </p:grpSp>
      <p:grpSp>
        <p:nvGrpSpPr>
          <p:cNvPr id="39" name="Group 13"/>
          <p:cNvGrpSpPr/>
          <p:nvPr/>
        </p:nvGrpSpPr>
        <p:grpSpPr>
          <a:xfrm>
            <a:off x="345590" y="7709966"/>
            <a:ext cx="1260000" cy="1260000"/>
            <a:chOff x="0" y="0"/>
            <a:chExt cx="6350000" cy="6350000"/>
          </a:xfrm>
        </p:grpSpPr>
        <p:sp>
          <p:nvSpPr>
            <p:cNvPr id="40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FF78"/>
            </a:solidFill>
          </p:spPr>
        </p:sp>
      </p:grpSp>
      <p:grpSp>
        <p:nvGrpSpPr>
          <p:cNvPr id="37" name="Group 13"/>
          <p:cNvGrpSpPr/>
          <p:nvPr/>
        </p:nvGrpSpPr>
        <p:grpSpPr>
          <a:xfrm>
            <a:off x="335600" y="4851339"/>
            <a:ext cx="1260000" cy="1260000"/>
            <a:chOff x="0" y="0"/>
            <a:chExt cx="6350000" cy="6350000"/>
          </a:xfrm>
        </p:grpSpPr>
        <p:sp>
          <p:nvSpPr>
            <p:cNvPr id="38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FF78"/>
            </a:solidFill>
          </p:spPr>
        </p:sp>
      </p:grpSp>
      <p:grpSp>
        <p:nvGrpSpPr>
          <p:cNvPr id="35" name="Group 13"/>
          <p:cNvGrpSpPr/>
          <p:nvPr/>
        </p:nvGrpSpPr>
        <p:grpSpPr>
          <a:xfrm>
            <a:off x="339903" y="2152343"/>
            <a:ext cx="1260000" cy="1260000"/>
            <a:chOff x="0" y="0"/>
            <a:chExt cx="6350000" cy="6350000"/>
          </a:xfrm>
        </p:grpSpPr>
        <p:sp>
          <p:nvSpPr>
            <p:cNvPr id="36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FF78"/>
            </a:solidFill>
          </p:spPr>
        </p:sp>
      </p:grpSp>
      <p:grpSp>
        <p:nvGrpSpPr>
          <p:cNvPr id="33" name="Group 13"/>
          <p:cNvGrpSpPr/>
          <p:nvPr/>
        </p:nvGrpSpPr>
        <p:grpSpPr>
          <a:xfrm>
            <a:off x="336130" y="3520590"/>
            <a:ext cx="1260000" cy="1260000"/>
            <a:chOff x="0" y="0"/>
            <a:chExt cx="6350000" cy="6350000"/>
          </a:xfrm>
        </p:grpSpPr>
        <p:sp>
          <p:nvSpPr>
            <p:cNvPr id="3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FF78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342714" y="830996"/>
            <a:ext cx="1260000" cy="1260000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FF78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07314" y="6549120"/>
            <a:ext cx="730800" cy="69625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0190" y="7978552"/>
            <a:ext cx="730800" cy="72282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07314" y="5125644"/>
            <a:ext cx="730800" cy="678980"/>
          </a:xfrm>
          <a:prstGeom prst="rect">
            <a:avLst/>
          </a:prstGeom>
        </p:spPr>
      </p:pic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>
          <a:xfrm>
            <a:off x="16183971" y="9921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400" b="1" smtClean="0">
                <a:solidFill>
                  <a:schemeClr val="tx1"/>
                </a:solidFill>
              </a:rPr>
              <a:pPr/>
              <a:t>37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22" name="TextBox 5"/>
          <p:cNvSpPr txBox="1"/>
          <p:nvPr/>
        </p:nvSpPr>
        <p:spPr>
          <a:xfrm>
            <a:off x="-52155" y="215443"/>
            <a:ext cx="1331095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0000" lvl="0">
              <a:spcBef>
                <a:spcPct val="0"/>
              </a:spcBef>
            </a:pPr>
            <a:r>
              <a:rPr lang="ru-RU" sz="4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Основные задачи бюджетной политики на 2023 год</a:t>
            </a:r>
            <a:endParaRPr lang="en-US" sz="3800" b="1" u="sng" dirty="0">
              <a:solidFill>
                <a:srgbClr val="1B1B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BM Plex Sans" panose="020B060402020202020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016536" y="1144598"/>
            <a:ext cx="1596666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b="1" dirty="0">
                <a:solidFill>
                  <a:srgbClr val="0000FF"/>
                </a:solidFill>
              </a:rPr>
              <a:t>обеспечение соблюдения нормативных правовых актов, регулирующих бюджетные </a:t>
            </a:r>
            <a:r>
              <a:rPr lang="ru-RU" sz="2600" b="1" dirty="0" smtClean="0">
                <a:solidFill>
                  <a:srgbClr val="0000FF"/>
                </a:solidFill>
              </a:rPr>
              <a:t>правоотношения</a:t>
            </a:r>
            <a:endParaRPr lang="ru-RU" sz="2600" b="1" dirty="0">
              <a:solidFill>
                <a:srgbClr val="0000FF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016535" y="2536121"/>
            <a:ext cx="1596666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b="1" dirty="0"/>
              <a:t>систематизация муниципальных программ, контроль за их </a:t>
            </a:r>
            <a:r>
              <a:rPr lang="ru-RU" sz="2600" b="1" dirty="0" smtClean="0"/>
              <a:t>реализацией</a:t>
            </a:r>
            <a:endParaRPr lang="ru-RU" sz="2600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2016536" y="3704314"/>
            <a:ext cx="1596666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b="1" dirty="0">
                <a:solidFill>
                  <a:srgbClr val="0000FF"/>
                </a:solidFill>
              </a:rPr>
              <a:t>привлечение дополнительных финансовых ресурсов путем участия в государственных проектах (программах) и конкурсах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2016535" y="4796017"/>
            <a:ext cx="1596666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b="1" dirty="0"/>
              <a:t>продолжение практики управления остатками средств на едином счете местного бюджета, включая привлечение и возврат средств муниципальных учреждений города, для сокращения расходов на их </a:t>
            </a:r>
            <a:r>
              <a:rPr lang="ru-RU" sz="2600" b="1" dirty="0" smtClean="0"/>
              <a:t>обслуживание</a:t>
            </a:r>
            <a:endParaRPr lang="ru-RU" sz="2600" b="1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016536" y="6450971"/>
            <a:ext cx="1596666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b="1" dirty="0">
                <a:solidFill>
                  <a:srgbClr val="0000FF"/>
                </a:solidFill>
              </a:rPr>
              <a:t>обеспечение исполнения социальных обязательств, включая оплату труда в бюджетной сфере, безусловное исполнение публичных нормативных </a:t>
            </a:r>
            <a:r>
              <a:rPr lang="ru-RU" sz="2600" b="1" dirty="0" smtClean="0">
                <a:solidFill>
                  <a:srgbClr val="0000FF"/>
                </a:solidFill>
              </a:rPr>
              <a:t>обязательств</a:t>
            </a:r>
            <a:endParaRPr lang="ru-RU" sz="2600" b="1" dirty="0">
              <a:solidFill>
                <a:srgbClr val="0000FF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016535" y="9439034"/>
            <a:ext cx="1596666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solidFill>
                  <a:srgbClr val="0000FF"/>
                </a:solidFill>
              </a:rPr>
              <a:t>вовлечение граждан в бюджетный процесс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016535" y="7978552"/>
            <a:ext cx="159666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/>
              <a:t>недопущение принятия новых расходных обязательств, не обеспеченных источниками финансирования</a:t>
            </a:r>
          </a:p>
        </p:txBody>
      </p:sp>
      <p:grpSp>
        <p:nvGrpSpPr>
          <p:cNvPr id="43" name="Group 13"/>
          <p:cNvGrpSpPr/>
          <p:nvPr/>
        </p:nvGrpSpPr>
        <p:grpSpPr>
          <a:xfrm>
            <a:off x="332789" y="9027000"/>
            <a:ext cx="1260000" cy="1260000"/>
            <a:chOff x="0" y="0"/>
            <a:chExt cx="6350000" cy="6350000"/>
          </a:xfrm>
        </p:grpSpPr>
        <p:sp>
          <p:nvSpPr>
            <p:cNvPr id="4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FF78"/>
            </a:solidFill>
          </p:spPr>
        </p:sp>
      </p:grpSp>
      <p:pic>
        <p:nvPicPr>
          <p:cNvPr id="45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5"/>
              </a:ext>
            </a:extLst>
          </a:blip>
          <a:srcRect/>
          <a:stretch>
            <a:fillRect/>
          </a:stretch>
        </p:blipFill>
        <p:spPr>
          <a:xfrm>
            <a:off x="597389" y="3785190"/>
            <a:ext cx="730800" cy="730800"/>
          </a:xfrm>
          <a:prstGeom prst="rect">
            <a:avLst/>
          </a:prstGeom>
        </p:spPr>
      </p:pic>
      <p:pic>
        <p:nvPicPr>
          <p:cNvPr id="46" name="Picture 22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9"/>
              </a:ext>
            </a:extLst>
          </a:blip>
          <a:srcRect/>
          <a:stretch>
            <a:fillRect/>
          </a:stretch>
        </p:blipFill>
        <p:spPr>
          <a:xfrm>
            <a:off x="700543" y="9258300"/>
            <a:ext cx="550093" cy="730800"/>
          </a:xfrm>
          <a:prstGeom prst="rect">
            <a:avLst/>
          </a:prstGeom>
        </p:spPr>
      </p:pic>
      <p:pic>
        <p:nvPicPr>
          <p:cNvPr id="47" name="Picture 14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700543" y="1025420"/>
            <a:ext cx="536805" cy="730800"/>
          </a:xfrm>
          <a:prstGeom prst="rect">
            <a:avLst/>
          </a:prstGeom>
        </p:spPr>
      </p:pic>
      <p:pic>
        <p:nvPicPr>
          <p:cNvPr id="48" name="Picture 29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3"/>
              </a:ext>
            </a:extLst>
          </a:blip>
          <a:srcRect/>
          <a:stretch>
            <a:fillRect/>
          </a:stretch>
        </p:blipFill>
        <p:spPr>
          <a:xfrm>
            <a:off x="597389" y="2402610"/>
            <a:ext cx="730800" cy="730800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13335000" y="0"/>
            <a:ext cx="49495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i="1" dirty="0" smtClean="0"/>
              <a:t>Проект отчета об исполнении бюджета МО ГО «Сыктывкар» за 2022 год</a:t>
            </a:r>
          </a:p>
          <a:p>
            <a:pPr algn="r"/>
            <a:r>
              <a:rPr lang="ru-RU" sz="1100" i="1" dirty="0" smtClean="0"/>
              <a:t>Департамент финансов администрации МО ГО «Сыктывкар»</a:t>
            </a:r>
            <a:endParaRPr lang="ru-RU" sz="11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70092" y="1818674"/>
            <a:ext cx="5657850" cy="565785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1511650" y="4989137"/>
            <a:ext cx="6635323" cy="4890987"/>
            <a:chOff x="0" y="56285"/>
            <a:chExt cx="7678697" cy="8056106"/>
          </a:xfrm>
        </p:grpSpPr>
        <p:sp>
          <p:nvSpPr>
            <p:cNvPr id="5" name="TextBox 5"/>
            <p:cNvSpPr txBox="1"/>
            <p:nvPr/>
          </p:nvSpPr>
          <p:spPr>
            <a:xfrm>
              <a:off x="0" y="867972"/>
              <a:ext cx="7678697" cy="6590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ru-RU" sz="2600" u="sng" dirty="0">
                  <a:latin typeface="IBM Plex Sans" panose="020B0604020202020204" charset="0"/>
                </a:rPr>
                <a:t>(8212) 29-42-14, (8212) 24-05-42</a:t>
              </a:r>
              <a:endParaRPr lang="ru-RU" sz="2600" b="1" u="sng" dirty="0">
                <a:solidFill>
                  <a:schemeClr val="bg1"/>
                </a:solidFill>
                <a:latin typeface="IBM Plex Sans" panose="020B0604020202020204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56285"/>
              <a:ext cx="7678697" cy="581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380"/>
                </a:lnSpc>
                <a:spcBef>
                  <a:spcPct val="0"/>
                </a:spcBef>
              </a:pPr>
              <a:r>
                <a:rPr lang="en-US" sz="2600" dirty="0">
                  <a:solidFill>
                    <a:srgbClr val="1B1B1B"/>
                  </a:solidFill>
                  <a:latin typeface="IBM Plex Sans" panose="020B0604020202020204" charset="0"/>
                </a:rPr>
                <a:t>Номер </a:t>
              </a:r>
              <a:r>
                <a:rPr lang="en-US" sz="2600" dirty="0" smtClean="0">
                  <a:solidFill>
                    <a:srgbClr val="1B1B1B"/>
                  </a:solidFill>
                  <a:latin typeface="IBM Plex Sans" panose="020B0604020202020204" charset="0"/>
                </a:rPr>
                <a:t>телефона</a:t>
              </a:r>
              <a:r>
                <a:rPr lang="ru-RU" sz="2600" dirty="0" smtClean="0">
                  <a:solidFill>
                    <a:srgbClr val="1B1B1B"/>
                  </a:solidFill>
                  <a:latin typeface="IBM Plex Sans" panose="020B0604020202020204" charset="0"/>
                </a:rPr>
                <a:t> (факса)</a:t>
              </a:r>
              <a:endParaRPr lang="en-US" sz="2600" dirty="0">
                <a:solidFill>
                  <a:srgbClr val="1B1B1B"/>
                </a:solidFill>
                <a:latin typeface="IBM Plex Sans" panose="020B0604020202020204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405708"/>
              <a:ext cx="7678697" cy="6590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2600" u="sng" dirty="0" err="1" smtClean="0">
                  <a:latin typeface="IBM Plex Sans" panose="020B0604020202020204" charset="0"/>
                </a:rPr>
                <a:t>finupr@sykt</a:t>
              </a:r>
              <a:r>
                <a:rPr lang="ru-RU" sz="2600" u="sng" dirty="0" smtClean="0">
                  <a:latin typeface="IBM Plex Sans" panose="020B0604020202020204" charset="0"/>
                </a:rPr>
                <a:t>.</a:t>
              </a:r>
              <a:r>
                <a:rPr lang="en-US" sz="2600" u="sng" dirty="0" smtClean="0">
                  <a:latin typeface="IBM Plex Sans" panose="020B0604020202020204" charset="0"/>
                </a:rPr>
                <a:t>rkomi.ru</a:t>
              </a:r>
              <a:r>
                <a:rPr lang="ru-RU" sz="2600" dirty="0" smtClean="0">
                  <a:latin typeface="IBM Plex Sans" panose="020B0604020202020204" charset="0"/>
                </a:rPr>
                <a:t>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666084"/>
              <a:ext cx="7678697" cy="581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380"/>
                </a:lnSpc>
                <a:spcBef>
                  <a:spcPct val="0"/>
                </a:spcBef>
              </a:pPr>
              <a:r>
                <a:rPr lang="en-US" sz="2600" dirty="0" err="1">
                  <a:solidFill>
                    <a:srgbClr val="1B1B1B"/>
                  </a:solidFill>
                  <a:latin typeface="IBM Plex Sans" panose="020B0604020202020204" charset="0"/>
                </a:rPr>
                <a:t>Электронный</a:t>
              </a:r>
              <a:r>
                <a:rPr lang="en-US" sz="2600" dirty="0">
                  <a:solidFill>
                    <a:srgbClr val="1B1B1B"/>
                  </a:solidFill>
                  <a:latin typeface="IBM Plex Sans" panose="020B0604020202020204" charset="0"/>
                </a:rPr>
                <a:t> </a:t>
              </a:r>
              <a:r>
                <a:rPr lang="en-US" sz="2600" dirty="0" err="1">
                  <a:solidFill>
                    <a:srgbClr val="1B1B1B"/>
                  </a:solidFill>
                  <a:latin typeface="IBM Plex Sans" panose="020B0604020202020204" charset="0"/>
                </a:rPr>
                <a:t>адрес</a:t>
              </a:r>
              <a:endParaRPr lang="en-US" sz="2600" dirty="0">
                <a:solidFill>
                  <a:srgbClr val="1B1B1B"/>
                </a:solidFill>
                <a:latin typeface="IBM Plex Sans" panose="020B0604020202020204" charset="0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6135289"/>
              <a:ext cx="7678697" cy="1977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ru-RU" sz="2600" u="sng" dirty="0">
                  <a:latin typeface="IBM Plex Sans" panose="020B0604020202020204" charset="0"/>
                </a:rPr>
                <a:t>Понедельник - четверг с 08.45 до </a:t>
              </a:r>
              <a:r>
                <a:rPr lang="ru-RU" sz="2600" u="sng" dirty="0" smtClean="0">
                  <a:latin typeface="IBM Plex Sans" panose="020B0604020202020204" charset="0"/>
                </a:rPr>
                <a:t>17.00 </a:t>
              </a:r>
              <a:endParaRPr lang="ru-RU" sz="2600" u="sng" dirty="0">
                <a:latin typeface="IBM Plex Sans" panose="020B0604020202020204" charset="0"/>
              </a:endParaRPr>
            </a:p>
            <a:p>
              <a:r>
                <a:rPr lang="ru-RU" sz="2600" u="sng" dirty="0">
                  <a:latin typeface="IBM Plex Sans" panose="020B0604020202020204" charset="0"/>
                </a:rPr>
                <a:t>пятница с 08.45 до </a:t>
              </a:r>
              <a:r>
                <a:rPr lang="ru-RU" sz="2600" u="sng" dirty="0" smtClean="0">
                  <a:latin typeface="IBM Plex Sans" panose="020B0604020202020204" charset="0"/>
                </a:rPr>
                <a:t>16.45 </a:t>
              </a:r>
              <a:endParaRPr lang="ru-RU" sz="2600" u="sng" dirty="0">
                <a:latin typeface="IBM Plex Sans" panose="020B0604020202020204" charset="0"/>
              </a:endParaRPr>
            </a:p>
            <a:p>
              <a:r>
                <a:rPr lang="ru-RU" sz="2600" u="sng" dirty="0">
                  <a:latin typeface="IBM Plex Sans" panose="020B0604020202020204" charset="0"/>
                </a:rPr>
                <a:t>обеденный перерыв с 12.30 до 13.30 </a:t>
              </a:r>
              <a:endParaRPr lang="ru-RU" sz="2600" b="1" u="sng" dirty="0">
                <a:solidFill>
                  <a:schemeClr val="bg1"/>
                </a:solidFill>
                <a:latin typeface="IBM Plex Sans" panose="020B060402020202020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5395666"/>
              <a:ext cx="7678697" cy="5488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380"/>
                </a:lnSpc>
                <a:spcBef>
                  <a:spcPct val="0"/>
                </a:spcBef>
              </a:pPr>
              <a:r>
                <a:rPr lang="ru-RU" sz="2600" dirty="0" smtClean="0">
                  <a:solidFill>
                    <a:srgbClr val="1B1B1B"/>
                  </a:solidFill>
                  <a:latin typeface="IBM Plex Sans" panose="020B0604020202020204" charset="0"/>
                </a:rPr>
                <a:t>Режим работы</a:t>
              </a:r>
              <a:endParaRPr lang="en-US" sz="2600" dirty="0">
                <a:solidFill>
                  <a:srgbClr val="1B1B1B"/>
                </a:solidFill>
                <a:latin typeface="IBM Plex Sans" panose="020B0604020202020204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161652" y="-2828925"/>
            <a:ext cx="5657850" cy="5657850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297117" y="1817423"/>
            <a:ext cx="5675567" cy="3364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282"/>
              </a:lnSpc>
              <a:spcBef>
                <a:spcPct val="0"/>
              </a:spcBef>
            </a:pPr>
            <a:r>
              <a:rPr lang="ru-RU" sz="2600" dirty="0" smtClean="0">
                <a:solidFill>
                  <a:srgbClr val="1B1B1B"/>
                </a:solidFill>
                <a:latin typeface="IBM Plex Sans"/>
              </a:rPr>
              <a:t>Е</a:t>
            </a:r>
            <a:r>
              <a:rPr lang="en-US" sz="2600" dirty="0" smtClean="0">
                <a:solidFill>
                  <a:srgbClr val="1B1B1B"/>
                </a:solidFill>
                <a:latin typeface="IBM Plex Sans"/>
              </a:rPr>
              <a:t>сли </a:t>
            </a:r>
            <a:r>
              <a:rPr lang="en-US" sz="2600" dirty="0">
                <a:solidFill>
                  <a:srgbClr val="1B1B1B"/>
                </a:solidFill>
                <a:latin typeface="IBM Plex Sans"/>
              </a:rPr>
              <a:t>у вас есть какие-либо </a:t>
            </a:r>
            <a:r>
              <a:rPr lang="en-US" sz="2600" dirty="0" smtClean="0">
                <a:solidFill>
                  <a:srgbClr val="1B1B1B"/>
                </a:solidFill>
                <a:latin typeface="IBM Plex Sans"/>
              </a:rPr>
              <a:t>вопросы</a:t>
            </a:r>
            <a:r>
              <a:rPr lang="ru-RU" sz="2600" dirty="0" smtClean="0">
                <a:solidFill>
                  <a:srgbClr val="1B1B1B"/>
                </a:solidFill>
                <a:latin typeface="IBM Plex Sans"/>
              </a:rPr>
              <a:t>, </a:t>
            </a:r>
          </a:p>
          <a:p>
            <a:pPr lvl="0">
              <a:lnSpc>
                <a:spcPts val="3282"/>
              </a:lnSpc>
              <a:spcBef>
                <a:spcPct val="0"/>
              </a:spcBef>
            </a:pPr>
            <a:r>
              <a:rPr lang="ru-RU" sz="2600" dirty="0" smtClean="0">
                <a:solidFill>
                  <a:srgbClr val="1B1B1B"/>
                </a:solidFill>
                <a:latin typeface="IBM Plex Sans"/>
              </a:rPr>
              <a:t>относительно </a:t>
            </a:r>
            <a:r>
              <a:rPr lang="ru-RU" sz="2600" dirty="0">
                <a:solidFill>
                  <a:srgbClr val="1B1B1B"/>
                </a:solidFill>
                <a:latin typeface="IBM Plex Sans"/>
              </a:rPr>
              <a:t>информации, представленной в указанной электронной брошюре, можно задать посредством использования сервиса </a:t>
            </a:r>
            <a:r>
              <a:rPr lang="ru-RU" sz="2600" u="sng" dirty="0">
                <a:solidFill>
                  <a:srgbClr val="1B1B1B"/>
                </a:solidFill>
                <a:latin typeface="IBM Plex Sans"/>
              </a:rPr>
              <a:t>«Обратная связь»</a:t>
            </a:r>
            <a:r>
              <a:rPr lang="ru-RU" sz="2600" dirty="0">
                <a:solidFill>
                  <a:srgbClr val="1B1B1B"/>
                </a:solidFill>
                <a:latin typeface="IBM Plex Sans"/>
              </a:rPr>
              <a:t> </a:t>
            </a:r>
          </a:p>
          <a:p>
            <a:pPr lvl="0">
              <a:lnSpc>
                <a:spcPts val="3282"/>
              </a:lnSpc>
              <a:spcBef>
                <a:spcPct val="0"/>
              </a:spcBef>
            </a:pPr>
            <a:r>
              <a:rPr lang="ru-RU" sz="2600" dirty="0">
                <a:solidFill>
                  <a:srgbClr val="1B1B1B"/>
                </a:solidFill>
                <a:latin typeface="IBM Plex Sans"/>
              </a:rPr>
              <a:t>на официальном </a:t>
            </a:r>
            <a:r>
              <a:rPr lang="ru-RU" sz="2600" dirty="0" smtClean="0">
                <a:solidFill>
                  <a:srgbClr val="1B1B1B"/>
                </a:solidFill>
                <a:latin typeface="IBM Plex Sans"/>
              </a:rPr>
              <a:t>сайте</a:t>
            </a:r>
            <a:endParaRPr lang="ru-RU" sz="2600" dirty="0">
              <a:solidFill>
                <a:srgbClr val="1B1B1B"/>
              </a:solidFill>
              <a:latin typeface="IBM Plex Sans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>
          <a:xfrm>
            <a:off x="16143027" y="9921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400" b="1" smtClean="0">
                <a:solidFill>
                  <a:schemeClr val="tx1"/>
                </a:solidFill>
              </a:rPr>
              <a:pPr/>
              <a:t>38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0" y="5366986"/>
            <a:ext cx="5747263" cy="4513137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11475256" y="451180"/>
            <a:ext cx="653978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>
                <a:latin typeface="IBM Plex Sans" panose="020B0604020202020204" charset="0"/>
              </a:rPr>
              <a:t>Руководитель финансового органа МО ГО «Сыктывкар»</a:t>
            </a:r>
            <a:endParaRPr lang="ru-RU" sz="2600" b="1" dirty="0">
              <a:solidFill>
                <a:schemeClr val="bg1"/>
              </a:solidFill>
              <a:latin typeface="IBM Plex Sans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26" name="TextBox 5"/>
          <p:cNvSpPr txBox="1"/>
          <p:nvPr/>
        </p:nvSpPr>
        <p:spPr>
          <a:xfrm>
            <a:off x="11607183" y="1366591"/>
            <a:ext cx="6635323" cy="1200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ru-RU" sz="2600" u="sng" dirty="0">
                <a:latin typeface="IBM Plex Sans" panose="020B0604020202020204" charset="0"/>
              </a:rPr>
              <a:t>Начальник Департамента финансов администрации МО ГО «Сыктывкар» </a:t>
            </a:r>
          </a:p>
          <a:p>
            <a:r>
              <a:rPr lang="ru-RU" sz="2600" u="sng" dirty="0">
                <a:latin typeface="IBM Plex Sans" panose="020B0604020202020204" charset="0"/>
              </a:rPr>
              <a:t>Подорова Ирина Геннадьевна</a:t>
            </a:r>
            <a:endParaRPr lang="ru-RU" sz="2600" b="1" u="sng" dirty="0">
              <a:solidFill>
                <a:schemeClr val="bg1"/>
              </a:solidFill>
              <a:latin typeface="IBM Plex Sans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27" name="TextBox 6"/>
          <p:cNvSpPr txBox="1"/>
          <p:nvPr/>
        </p:nvSpPr>
        <p:spPr>
          <a:xfrm>
            <a:off x="11511650" y="3143190"/>
            <a:ext cx="6635323" cy="411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380"/>
              </a:lnSpc>
              <a:spcBef>
                <a:spcPct val="0"/>
              </a:spcBef>
            </a:pPr>
            <a:r>
              <a:rPr lang="ru-RU" sz="2600" dirty="0" smtClean="0">
                <a:solidFill>
                  <a:srgbClr val="1B1B1B"/>
                </a:solidFill>
                <a:latin typeface="IBM Plex Sans" panose="020B0604020202020204" charset="0"/>
              </a:rPr>
              <a:t>Адрес</a:t>
            </a:r>
            <a:endParaRPr lang="en-US" sz="2600" dirty="0">
              <a:solidFill>
                <a:srgbClr val="1B1B1B"/>
              </a:solidFill>
              <a:latin typeface="IBM Plex Sans" panose="020B0604020202020204" charset="0"/>
            </a:endParaRPr>
          </a:p>
        </p:txBody>
      </p:sp>
      <p:sp>
        <p:nvSpPr>
          <p:cNvPr id="28" name="TextBox 5"/>
          <p:cNvSpPr txBox="1"/>
          <p:nvPr/>
        </p:nvSpPr>
        <p:spPr>
          <a:xfrm>
            <a:off x="11511649" y="3639281"/>
            <a:ext cx="6776351" cy="800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600" u="sng" dirty="0" smtClean="0">
                <a:latin typeface="IBM Plex Sans" panose="020B0604020202020204" charset="0"/>
              </a:rPr>
              <a:t>167000, Республика Коми, г. Сыктывкар, ул. Бабушкина, 22</a:t>
            </a:r>
            <a:endParaRPr lang="ru-RU" sz="2600" b="1" u="sng" dirty="0">
              <a:solidFill>
                <a:schemeClr val="bg1"/>
              </a:solidFill>
              <a:latin typeface="IBM Plex Sans" panose="020B0604020202020204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051323"/>
            <a:ext cx="1828800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5"/>
          <p:cNvSpPr txBox="1"/>
          <p:nvPr/>
        </p:nvSpPr>
        <p:spPr>
          <a:xfrm>
            <a:off x="-52155" y="215443"/>
            <a:ext cx="1518513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0000" lvl="0">
              <a:spcBef>
                <a:spcPct val="0"/>
              </a:spcBef>
            </a:pPr>
            <a:r>
              <a:rPr lang="ru-RU" sz="4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Контактная информация</a:t>
            </a:r>
            <a:endParaRPr lang="en-US" sz="3800" b="1" u="sng" dirty="0">
              <a:solidFill>
                <a:srgbClr val="1B1B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BM Plex Sans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816" y="1028700"/>
            <a:ext cx="18288000" cy="7620000"/>
          </a:xfrm>
          <a:prstGeom prst="rect">
            <a:avLst/>
          </a:prstGeom>
          <a:solidFill>
            <a:srgbClr val="FFFF99"/>
          </a:solidFill>
        </p:spPr>
      </p:sp>
      <p:sp>
        <p:nvSpPr>
          <p:cNvPr id="6" name="TextBox 6"/>
          <p:cNvSpPr txBox="1"/>
          <p:nvPr/>
        </p:nvSpPr>
        <p:spPr>
          <a:xfrm>
            <a:off x="3733800" y="1028700"/>
            <a:ext cx="10515600" cy="6801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/>
            <a:r>
              <a:rPr lang="ru-RU" sz="2600" u="sng" dirty="0" smtClean="0">
                <a:solidFill>
                  <a:srgbClr val="0066CC"/>
                </a:solidFill>
                <a:hlinkClick r:id="rId3" tooltip="https://docs.google.com/spreadsheets/d/1DUF2isFWsqVSYhbaACYtbgcLi_YjDqpE3GLQIVgkKQg/edit#gid=69851113"/>
              </a:rPr>
              <a:t>Электронные брошюры, презентационный материал в формате Бюджет для граждан</a:t>
            </a:r>
          </a:p>
          <a:p>
            <a:pPr marL="0" lvl="1"/>
            <a:endParaRPr lang="en-US" sz="2600" u="sng" dirty="0">
              <a:solidFill>
                <a:srgbClr val="1B1B1B"/>
              </a:solidFill>
              <a:hlinkClick r:id="rId3" tooltip="https://docs.google.com/spreadsheets/d/1DUF2isFWsqVSYhbaACYtbgcLi_YjDqpE3GLQIVgkKQg/edit#gid=69851113"/>
            </a:endParaRPr>
          </a:p>
          <a:p>
            <a:pPr marL="0" lvl="1"/>
            <a:r>
              <a:rPr lang="ru-RU" sz="2600" dirty="0" smtClean="0">
                <a:solidFill>
                  <a:srgbClr val="1B1B1B"/>
                </a:solidFill>
                <a:hlinkClick r:id="rId3" tooltip="https://docs.google.com/spreadsheets/d/1DUF2isFWsqVSYhbaACYtbgcLi_YjDqpE3GLQIVgkKQg/edit#gid=69851113"/>
              </a:rPr>
              <a:t>Публичные слушания</a:t>
            </a:r>
          </a:p>
          <a:p>
            <a:pPr marL="0" lvl="1"/>
            <a:r>
              <a:rPr lang="ru-RU" sz="2000" dirty="0" smtClean="0"/>
              <a:t>Рассмотрение проектов бюджетов, проектов муниципальных программ, отчетов об исполнении бюджетов, результатов действующих программ</a:t>
            </a:r>
          </a:p>
          <a:p>
            <a:pPr marL="0" lvl="1"/>
            <a:endParaRPr lang="ru-RU" sz="2000" dirty="0" smtClean="0">
              <a:solidFill>
                <a:srgbClr val="1B1B1B"/>
              </a:solidFill>
              <a:hlinkClick r:id="rId3" tooltip="https://docs.google.com/spreadsheets/d/1DUF2isFWsqVSYhbaACYtbgcLi_YjDqpE3GLQIVgkKQg/edit#gid=69851113"/>
            </a:endParaRPr>
          </a:p>
          <a:p>
            <a:pPr marL="0" lvl="1"/>
            <a:r>
              <a:rPr lang="ru-RU" sz="2600" dirty="0" smtClean="0">
                <a:solidFill>
                  <a:srgbClr val="1B1B1B"/>
                </a:solidFill>
                <a:hlinkClick r:id="rId3" tooltip="https://docs.google.com/spreadsheets/d/1DUF2isFWsqVSYhbaACYtbgcLi_YjDqpE3GLQIVgkKQg/edit#gid=69851113"/>
              </a:rPr>
              <a:t>Общественный совет</a:t>
            </a:r>
          </a:p>
          <a:p>
            <a:pPr lvl="0" algn="just">
              <a:defRPr/>
            </a:pPr>
            <a:r>
              <a:rPr lang="ru-RU" sz="2000" kern="0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Целевая аудитория:</a:t>
            </a:r>
          </a:p>
          <a:p>
            <a:pPr lvl="0" algn="just">
              <a:defRPr/>
            </a:pPr>
            <a:r>
              <a:rPr lang="ru-RU" sz="2000" kern="0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депутаты, представители администрации, студенты и преподаватели финансово-экономических направлений ВУЗов г. Сыктывкара, представители общественных организаций и объединений, жители </a:t>
            </a:r>
            <a:r>
              <a:rPr lang="ru-RU" sz="2000" kern="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города</a:t>
            </a:r>
          </a:p>
          <a:p>
            <a:pPr lvl="0" algn="just">
              <a:defRPr/>
            </a:pPr>
            <a:endParaRPr lang="ru-RU" sz="2000" kern="0" dirty="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</a:endParaRPr>
          </a:p>
          <a:p>
            <a:pPr marL="0" lvl="1"/>
            <a:r>
              <a:rPr lang="ru-RU" sz="2600" dirty="0" smtClean="0">
                <a:solidFill>
                  <a:srgbClr val="1B1B1B"/>
                </a:solidFill>
                <a:hlinkClick r:id="rId3" tooltip="https://docs.google.com/spreadsheets/d/1DUF2isFWsqVSYhbaACYtbgcLi_YjDqpE3GLQIVgkKQg/edit#gid=69851113"/>
              </a:rPr>
              <a:t>Размещение информации</a:t>
            </a:r>
          </a:p>
          <a:p>
            <a:pPr algn="just"/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Официальный сайт администрации МО ГО «Сыктывкар»</a:t>
            </a:r>
          </a:p>
          <a:p>
            <a:pPr algn="just"/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Система «Электронный бюджет»</a:t>
            </a:r>
          </a:p>
          <a:p>
            <a:pPr algn="just"/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Официальные 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паблики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социальной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сети 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ВКонтакте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just"/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Средства массовой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информации</a:t>
            </a:r>
          </a:p>
          <a:p>
            <a:pPr algn="just"/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lvl="1"/>
            <a:r>
              <a:rPr lang="ru-RU" sz="2600" dirty="0" smtClean="0">
                <a:solidFill>
                  <a:srgbClr val="1B1B1B"/>
                </a:solidFill>
                <a:hlinkClick r:id="rId3" tooltip="https://docs.google.com/spreadsheets/d/1DUF2isFWsqVSYhbaACYtbgcLi_YjDqpE3GLQIVgkKQg/edit#gid=69851113"/>
              </a:rPr>
              <a:t>Проведение онлайн-опросов, </a:t>
            </a:r>
            <a:r>
              <a:rPr lang="ru-RU" sz="2600" dirty="0" err="1" smtClean="0">
                <a:solidFill>
                  <a:srgbClr val="1B1B1B"/>
                </a:solidFill>
                <a:hlinkClick r:id="rId3" tooltip="https://docs.google.com/spreadsheets/d/1DUF2isFWsqVSYhbaACYtbgcLi_YjDqpE3GLQIVgkKQg/edit#gid=69851113"/>
              </a:rPr>
              <a:t>анкетирований</a:t>
            </a:r>
            <a:r>
              <a:rPr lang="ru-RU" sz="2600" dirty="0" smtClean="0">
                <a:solidFill>
                  <a:srgbClr val="1B1B1B"/>
                </a:solidFill>
                <a:hlinkClick r:id="rId3" tooltip="https://docs.google.com/spreadsheets/d/1DUF2isFWsqVSYhbaACYtbgcLi_YjDqpE3GLQIVgkKQg/edit#gid=69851113"/>
              </a:rPr>
              <a:t> по бюджетной тематике</a:t>
            </a:r>
            <a:endParaRPr lang="en-US" sz="2600" dirty="0">
              <a:solidFill>
                <a:srgbClr val="1B1B1B"/>
              </a:solidFill>
              <a:hlinkClick r:id="rId3" tooltip="https://docs.google.com/spreadsheets/d/1DUF2isFWsqVSYhbaACYtbgcLi_YjDqpE3GLQIVgkKQg/edit#gid=69851113"/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0" y="413892"/>
            <a:ext cx="12039600" cy="450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0000" lvl="0" indent="0" algn="l">
              <a:lnSpc>
                <a:spcPts val="3380"/>
              </a:lnSpc>
              <a:spcBef>
                <a:spcPct val="0"/>
              </a:spcBef>
            </a:pPr>
            <a:r>
              <a:rPr lang="ru-RU" sz="3800" b="1" u="sng" dirty="0" smtClean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/>
              </a:rPr>
              <a:t>Инструменты открытости бюджетной информации</a:t>
            </a:r>
            <a:endParaRPr lang="en-US" sz="3800" b="1" u="sng" dirty="0">
              <a:solidFill>
                <a:srgbClr val="1B1B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BM Plex Sans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1981200" y="1257300"/>
            <a:ext cx="1135336" cy="1097840"/>
            <a:chOff x="278293" y="1665712"/>
            <a:chExt cx="1135336" cy="1097840"/>
          </a:xfrm>
        </p:grpSpPr>
        <p:pic>
          <p:nvPicPr>
            <p:cNvPr id="10" name="Picture 4" descr="U:\СОВЕТ города\Годовые отчеты\2021\Общественный совет\qr-code бюджет рыктывкар.рф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1673452"/>
              <a:ext cx="1090100" cy="1090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278293" y="1665712"/>
              <a:ext cx="1135336" cy="1097840"/>
            </a:xfrm>
            <a:prstGeom prst="rect">
              <a:avLst/>
            </a:prstGeom>
            <a:noFill/>
            <a:ln w="44450" cmpd="tri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26" name="Picture 2" descr="C:\Users\Gubarenko-IS\Desktop\рабочая папка\2023 ГОД\Б для граждан\Брошюра бюджет для граждан исполнение за 2022 год\фото\сыктывкар\qr-code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557" y="3086099"/>
            <a:ext cx="12573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2015043" y="5212176"/>
            <a:ext cx="1101492" cy="1146193"/>
            <a:chOff x="296544" y="580273"/>
            <a:chExt cx="914400" cy="914400"/>
          </a:xfrm>
        </p:grpSpPr>
        <p:pic>
          <p:nvPicPr>
            <p:cNvPr id="14" name="Picture 2" descr="U:\СОВЕТ города\Годовые отчеты\2021\Общественный совет\qr-code_ПАНОРАМА.gif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607257"/>
              <a:ext cx="887416" cy="887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Прямоугольник 14"/>
            <p:cNvSpPr/>
            <p:nvPr/>
          </p:nvSpPr>
          <p:spPr>
            <a:xfrm>
              <a:off x="296544" y="580273"/>
              <a:ext cx="914400" cy="914400"/>
            </a:xfrm>
            <a:prstGeom prst="rect">
              <a:avLst/>
            </a:prstGeom>
            <a:noFill/>
            <a:ln w="44450" cmpd="tri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27" name="Picture 3" descr="C:\Users\Gubarenko-IS\Desktop\рабочая папка\2023 ГОД\Б для граждан\Брошюра бюджет для граждан исполнение за 2022 год\фото\сыктывкар\qr-code Панорама столицы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139" y="6819899"/>
            <a:ext cx="12573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 rot="16200000">
            <a:off x="-431124" y="2886044"/>
            <a:ext cx="3091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МО ГО «СЫКТЫВКАР»</a:t>
            </a:r>
            <a:endParaRPr lang="ru-RU" sz="2000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-431124" y="6619844"/>
            <a:ext cx="3091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ПАНОРАМА СТОЛИЦЫ</a:t>
            </a:r>
            <a:endParaRPr lang="ru-RU" sz="20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6167216" y="9921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400" b="1" smtClean="0">
                <a:solidFill>
                  <a:schemeClr val="tx1"/>
                </a:solidFill>
              </a:rPr>
              <a:pPr/>
              <a:t>4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335000" y="0"/>
            <a:ext cx="49495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i="1" dirty="0" smtClean="0"/>
              <a:t>Проект отчета об исполнении бюджета МО ГО «Сыктывкар» за 2022 год</a:t>
            </a:r>
          </a:p>
          <a:p>
            <a:pPr algn="r"/>
            <a:r>
              <a:rPr lang="ru-RU" sz="1100" i="1" dirty="0" smtClean="0"/>
              <a:t>Департамент финансов администрации МО ГО «Сыктывкар»</a:t>
            </a:r>
            <a:endParaRPr lang="ru-RU" sz="1100" i="1" dirty="0"/>
          </a:p>
        </p:txBody>
      </p:sp>
    </p:spTree>
    <p:extLst>
      <p:ext uri="{BB962C8B-B14F-4D97-AF65-F5344CB8AC3E}">
        <p14:creationId xmlns:p14="http://schemas.microsoft.com/office/powerpoint/2010/main" val="32863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3990305"/>
            <a:ext cx="18288000" cy="23396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sp>
      <p:sp>
        <p:nvSpPr>
          <p:cNvPr id="3" name="TextBox 5"/>
          <p:cNvSpPr txBox="1"/>
          <p:nvPr/>
        </p:nvSpPr>
        <p:spPr>
          <a:xfrm>
            <a:off x="0" y="190497"/>
            <a:ext cx="6378583" cy="450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000" lvl="0" indent="0" algn="l">
              <a:lnSpc>
                <a:spcPts val="3380"/>
              </a:lnSpc>
              <a:spcBef>
                <a:spcPct val="0"/>
              </a:spcBef>
            </a:pPr>
            <a:r>
              <a:rPr lang="ru-RU" sz="3800" b="1" u="sng" dirty="0" smtClean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/>
              </a:rPr>
              <a:t>Ключевые понятия</a:t>
            </a:r>
            <a:endParaRPr lang="en-US" sz="3800" b="1" u="sng" dirty="0">
              <a:solidFill>
                <a:srgbClr val="1B1B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BM Plex San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2400" y="723900"/>
            <a:ext cx="18059400" cy="258532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b="1" dirty="0" smtClean="0"/>
              <a:t>Бюджет</a:t>
            </a:r>
            <a:r>
              <a:rPr lang="ru-RU" dirty="0" smtClean="0"/>
              <a:t> </a:t>
            </a:r>
          </a:p>
          <a:p>
            <a:r>
              <a:rPr lang="ru-RU" dirty="0" smtClean="0"/>
              <a:t>Форма </a:t>
            </a:r>
            <a:r>
              <a:rPr lang="ru-RU" dirty="0"/>
              <a:t>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</a:p>
          <a:p>
            <a:r>
              <a:rPr lang="ru-RU" b="1" dirty="0" smtClean="0"/>
              <a:t>Бюджетная </a:t>
            </a:r>
            <a:r>
              <a:rPr lang="ru-RU" b="1" dirty="0"/>
              <a:t>классификация </a:t>
            </a:r>
            <a:endParaRPr lang="ru-RU" dirty="0"/>
          </a:p>
          <a:p>
            <a:pPr algn="just"/>
            <a:r>
              <a:rPr lang="ru-RU" dirty="0"/>
              <a:t>Группировка доходов, расходов и источников финансирования дефицитов бюджетов бюджетной системы РФ, используемая для составления и исполнения бюджетов, составления бюджетной отчётности. </a:t>
            </a:r>
          </a:p>
          <a:p>
            <a:r>
              <a:rPr lang="ru-RU" b="1" dirty="0"/>
              <a:t>Бюджетная система Российской Федерации </a:t>
            </a:r>
            <a:endParaRPr lang="ru-RU" dirty="0"/>
          </a:p>
          <a:p>
            <a:pPr algn="just"/>
            <a:r>
              <a:rPr lang="ru-RU" dirty="0"/>
              <a:t>Совокупность федерального бюджета, бюджетов субъектов РФ, местных бюджетов и бюджетов государственных внебюджетных фондов. </a:t>
            </a:r>
            <a:endParaRPr lang="ru-RU" dirty="0" smtClean="0"/>
          </a:p>
          <a:p>
            <a:r>
              <a:rPr lang="ru-RU" b="1" dirty="0"/>
              <a:t>Бюджетная политика </a:t>
            </a:r>
          </a:p>
          <a:p>
            <a:pPr algn="just"/>
            <a:r>
              <a:rPr lang="ru-RU" dirty="0"/>
              <a:t>Формирует основу для развития экономики, тем самым определяя ее направление и обеспечивая экономическую и социальную стабильность в стране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52400" y="3277947"/>
            <a:ext cx="18059400" cy="286232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b="1" dirty="0"/>
              <a:t>Бюджетный процесс </a:t>
            </a:r>
            <a:endParaRPr lang="ru-RU" dirty="0"/>
          </a:p>
          <a:p>
            <a:pPr algn="just"/>
            <a:r>
              <a:rPr lang="ru-RU" dirty="0"/>
              <a:t>Деятельность органов государственной власти, органов местного самоуправления и иных участников бюджетного процесса по подготовке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b="1" dirty="0"/>
              <a:t>Межбюджетные отношения </a:t>
            </a:r>
          </a:p>
          <a:p>
            <a:r>
              <a:rPr lang="ru-RU" dirty="0"/>
              <a:t>Взаимоотношения между РФ, субъектами РФ и муниципальными образованиями по вопросам осуществления бюджетного процесса.</a:t>
            </a:r>
          </a:p>
          <a:p>
            <a:r>
              <a:rPr lang="ru-RU" b="1" dirty="0"/>
              <a:t> Межбюджетные трансферты</a:t>
            </a:r>
          </a:p>
          <a:p>
            <a:r>
              <a:rPr lang="ru-RU" dirty="0"/>
              <a:t>Денежные средства, перечисляемые из одного бюджета бюджетной системы Российской Федерации другому бюджету.</a:t>
            </a:r>
          </a:p>
          <a:p>
            <a:r>
              <a:rPr lang="ru-RU" b="1" dirty="0"/>
              <a:t>Дотации</a:t>
            </a:r>
          </a:p>
          <a:p>
            <a:pPr algn="just"/>
            <a:r>
              <a:rPr lang="ru-RU" dirty="0"/>
              <a:t>Средства, предоставляемые одним бюджетом бюджетной системы РФ другому бюджету на безвозмездной и безвозвратной основе без установления направлений их использования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74009" y="5993050"/>
            <a:ext cx="18068544" cy="424731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b="1" dirty="0"/>
              <a:t>Доходы бюджета </a:t>
            </a:r>
            <a:endParaRPr lang="ru-RU" dirty="0"/>
          </a:p>
          <a:p>
            <a:pPr algn="just"/>
            <a:r>
              <a:rPr lang="ru-RU" dirty="0"/>
              <a:t>Поступающие от населения, организаций, учреждений в бюджет денежные средства в виде налогов, неналоговых поступлений (пошлины, доходы от продажи имущества, штрафы и т.п.), безвозмездных поступлений (дотации, субсидии, субвенции, иные межбюджетные трансферты из других бюджетов бюджетной системы РФ). </a:t>
            </a:r>
          </a:p>
          <a:p>
            <a:r>
              <a:rPr lang="ru-RU" b="1" dirty="0"/>
              <a:t>Расходы бюджета </a:t>
            </a:r>
            <a:endParaRPr lang="ru-RU" dirty="0"/>
          </a:p>
          <a:p>
            <a:pPr algn="just"/>
            <a:r>
              <a:rPr lang="ru-RU" dirty="0"/>
              <a:t>Выплачиваемые из бюджета денежные средства, за исключением средств, предусмотренных на финансирование дефицита бюджета. </a:t>
            </a:r>
          </a:p>
          <a:p>
            <a:r>
              <a:rPr lang="ru-RU" b="1" dirty="0"/>
              <a:t>Муниципальный долг</a:t>
            </a:r>
          </a:p>
          <a:p>
            <a:pPr algn="just"/>
            <a:r>
              <a:rPr lang="ru-RU" dirty="0"/>
              <a:t>Обязательства, возникающие из муниципальных заимствований, гарантий по обязательствам третьих лиц, другие обязательства в соответствии с видами долговых обязательств, принятые на себя муниципальным образованием.</a:t>
            </a:r>
          </a:p>
          <a:p>
            <a:r>
              <a:rPr lang="ru-RU" b="1" dirty="0"/>
              <a:t>Дефицит бюджета </a:t>
            </a:r>
            <a:endParaRPr lang="ru-RU" dirty="0"/>
          </a:p>
          <a:p>
            <a:r>
              <a:rPr lang="ru-RU" dirty="0"/>
              <a:t>Превышение расходов бюджета над его доходами.  </a:t>
            </a:r>
            <a:endParaRPr lang="ru-RU" dirty="0" smtClean="0"/>
          </a:p>
          <a:p>
            <a:pPr algn="just"/>
            <a:r>
              <a:rPr lang="ru-RU" b="1" dirty="0"/>
              <a:t>Муниципальная</a:t>
            </a:r>
            <a:r>
              <a:rPr lang="ru-RU" dirty="0"/>
              <a:t> </a:t>
            </a:r>
            <a:r>
              <a:rPr lang="ru-RU" b="1" dirty="0"/>
              <a:t>программа (МП)</a:t>
            </a:r>
          </a:p>
          <a:p>
            <a:pPr algn="just"/>
            <a:r>
              <a:rPr lang="ru-RU" dirty="0"/>
              <a:t>Документ стратегического планирования, содержащий комплекс планируемых мероприятий, взаимоувязанных по задачам, срокам осуществления, исполнителям и ресурсам и обеспечивающих наиболее эффективное достижение целей и решение задач социально-экономического развития муниципального образования.</a:t>
            </a:r>
            <a:endParaRPr lang="ru-RU" dirty="0">
              <a:cs typeface="Calibri" panose="020F0502020204030204" pitchFamily="34" charset="0"/>
            </a:endParaRPr>
          </a:p>
          <a:p>
            <a:pPr algn="just"/>
            <a:r>
              <a:rPr lang="ru-RU" b="1" dirty="0" smtClean="0"/>
              <a:t>Программные </a:t>
            </a:r>
            <a:r>
              <a:rPr lang="ru-RU" b="1" dirty="0"/>
              <a:t>расходы </a:t>
            </a:r>
            <a:endParaRPr lang="ru-RU" dirty="0"/>
          </a:p>
          <a:p>
            <a:pPr algn="just"/>
            <a:r>
              <a:rPr lang="ru-RU" dirty="0"/>
              <a:t>Расходы, включенные в муниципальные программы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6116224" y="9889462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400" b="1" smtClean="0">
                <a:solidFill>
                  <a:schemeClr val="tx1"/>
                </a:solidFill>
              </a:rPr>
              <a:pPr/>
              <a:t>5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35000" y="0"/>
            <a:ext cx="49495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i="1" dirty="0" smtClean="0"/>
              <a:t>Проект отчета об исполнении бюджета МО ГО «Сыктывкар» за 2022 год</a:t>
            </a:r>
          </a:p>
          <a:p>
            <a:pPr algn="r"/>
            <a:r>
              <a:rPr lang="ru-RU" sz="1100" i="1" dirty="0" smtClean="0"/>
              <a:t>Департамент финансов администрации МО ГО «Сыктывкар»</a:t>
            </a:r>
            <a:endParaRPr lang="ru-RU" sz="1100" i="1" dirty="0"/>
          </a:p>
        </p:txBody>
      </p:sp>
    </p:spTree>
    <p:extLst>
      <p:ext uri="{BB962C8B-B14F-4D97-AF65-F5344CB8AC3E}">
        <p14:creationId xmlns:p14="http://schemas.microsoft.com/office/powerpoint/2010/main" val="320188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7432" y="0"/>
            <a:ext cx="10628346" cy="10287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sp>
      <p:sp>
        <p:nvSpPr>
          <p:cNvPr id="3" name="TextBox 5"/>
          <p:cNvSpPr txBox="1"/>
          <p:nvPr/>
        </p:nvSpPr>
        <p:spPr>
          <a:xfrm>
            <a:off x="-27432" y="660000"/>
            <a:ext cx="6378583" cy="450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000" lvl="0" indent="0" algn="l">
              <a:lnSpc>
                <a:spcPts val="3380"/>
              </a:lnSpc>
              <a:spcBef>
                <a:spcPct val="0"/>
              </a:spcBef>
            </a:pPr>
            <a:r>
              <a:rPr lang="ru-RU" sz="3800" b="1" u="sng" dirty="0" smtClean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/>
              </a:rPr>
              <a:t>Бюджетная система</a:t>
            </a:r>
            <a:endParaRPr lang="en-US" sz="3800" b="1" u="sng" dirty="0">
              <a:solidFill>
                <a:srgbClr val="1B1B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BM Plex Sans"/>
            </a:endParaRPr>
          </a:p>
        </p:txBody>
      </p:sp>
      <p:sp>
        <p:nvSpPr>
          <p:cNvPr id="4" name="TextBox 5"/>
          <p:cNvSpPr txBox="1"/>
          <p:nvPr/>
        </p:nvSpPr>
        <p:spPr>
          <a:xfrm>
            <a:off x="10600914" y="442877"/>
            <a:ext cx="6747548" cy="1754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800" b="1" u="sng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Административно-территориальная структура МО ГО «Сыктывкар»</a:t>
            </a:r>
            <a:endParaRPr lang="ru-RU" sz="3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BM Plex Sans" panose="020B0604020202020204" charset="0"/>
            </a:endParaRPr>
          </a:p>
        </p:txBody>
      </p:sp>
      <p:pic>
        <p:nvPicPr>
          <p:cNvPr id="5" name="Picture 6" descr="C:\Users\Kryukova-TB\Desktop\слайды ДЛЯ ДЕПУТАТОВ\герб сык_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922" y="2197203"/>
            <a:ext cx="1519412" cy="196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0653" y="5372100"/>
            <a:ext cx="3557347" cy="489813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649200" y="2347942"/>
            <a:ext cx="4572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Муниципальное образование городcкого округа «Сыктывкар» является самостоятельным муниципальным образованием в составе Республики Коми и не входит в состав других муниципальных образований. </a:t>
            </a:r>
            <a:endParaRPr lang="ru-RU" b="1" dirty="0"/>
          </a:p>
          <a:p>
            <a:pPr algn="just"/>
            <a:r>
              <a:rPr lang="ru-RU" dirty="0"/>
              <a:t>    В состав единого муниципального образования на территории города Сыктывкара с подчиненной ему территорией входят:</a:t>
            </a:r>
          </a:p>
          <a:p>
            <a:pPr algn="just"/>
            <a:r>
              <a:rPr lang="ru-RU" dirty="0">
                <a:solidFill>
                  <a:srgbClr val="0000FF"/>
                </a:solidFill>
              </a:rPr>
              <a:t>город республиканского значения Сыктывкар, </a:t>
            </a:r>
          </a:p>
          <a:p>
            <a:pPr algn="just"/>
            <a:r>
              <a:rPr lang="ru-RU" dirty="0">
                <a:solidFill>
                  <a:srgbClr val="FF9933"/>
                </a:solidFill>
              </a:rPr>
              <a:t>поселки городского типа Верхняя Максаковка, Краснозатонский, Седкыркещ, </a:t>
            </a:r>
          </a:p>
          <a:p>
            <a:pPr algn="just"/>
            <a:r>
              <a:rPr lang="ru-RU" dirty="0">
                <a:solidFill>
                  <a:srgbClr val="00B050"/>
                </a:solidFill>
              </a:rPr>
              <a:t>поселки сельского типа Верхний Мыртыю, Выльтыдор, Трехозерка.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9" name="Picture 2" descr="C:\Users\Kryukova-TB\Desktop\слайды ДЛЯ ДЕПУТАТОВ\росиия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81" y="4762500"/>
            <a:ext cx="3233165" cy="267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Kryukova-TB\Desktop\слайды ДЛЯ ДЕПУТАТОВ\Финграмотность\Безымянный.pn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95" b="43417"/>
          <a:stretch/>
        </p:blipFill>
        <p:spPr bwMode="auto">
          <a:xfrm>
            <a:off x="7467600" y="5372100"/>
            <a:ext cx="2266812" cy="162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85800" y="2476500"/>
            <a:ext cx="1752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Российская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Федерация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3141848" y="3238500"/>
            <a:ext cx="883301" cy="3895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648200" y="2747976"/>
            <a:ext cx="1711207" cy="2232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Республика</a:t>
            </a:r>
            <a:r>
              <a:rPr lang="ru-RU" sz="2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Коми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001000" y="2747976"/>
            <a:ext cx="1687996" cy="2232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Сыктывкар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Полилиния 21"/>
          <p:cNvSpPr/>
          <p:nvPr/>
        </p:nvSpPr>
        <p:spPr>
          <a:xfrm rot="18989886">
            <a:off x="4223316" y="5205250"/>
            <a:ext cx="2329697" cy="1505248"/>
          </a:xfrm>
          <a:custGeom>
            <a:avLst/>
            <a:gdLst>
              <a:gd name="connsiteX0" fmla="*/ 2316950 w 2317138"/>
              <a:gd name="connsiteY0" fmla="*/ 400153 h 1282153"/>
              <a:gd name="connsiteX1" fmla="*/ 2272189 w 2317138"/>
              <a:gd name="connsiteY1" fmla="*/ 374575 h 1282153"/>
              <a:gd name="connsiteX2" fmla="*/ 2189062 w 2317138"/>
              <a:gd name="connsiteY2" fmla="*/ 400153 h 1282153"/>
              <a:gd name="connsiteX3" fmla="*/ 2150695 w 2317138"/>
              <a:gd name="connsiteY3" fmla="*/ 422533 h 1282153"/>
              <a:gd name="connsiteX4" fmla="*/ 2118723 w 2317138"/>
              <a:gd name="connsiteY4" fmla="*/ 412942 h 1282153"/>
              <a:gd name="connsiteX5" fmla="*/ 2093146 w 2317138"/>
              <a:gd name="connsiteY5" fmla="*/ 403350 h 1282153"/>
              <a:gd name="connsiteX6" fmla="*/ 2073962 w 2317138"/>
              <a:gd name="connsiteY6" fmla="*/ 403350 h 1282153"/>
              <a:gd name="connsiteX7" fmla="*/ 2054779 w 2317138"/>
              <a:gd name="connsiteY7" fmla="*/ 425731 h 1282153"/>
              <a:gd name="connsiteX8" fmla="*/ 2032399 w 2317138"/>
              <a:gd name="connsiteY8" fmla="*/ 448111 h 1282153"/>
              <a:gd name="connsiteX9" fmla="*/ 2003624 w 2317138"/>
              <a:gd name="connsiteY9" fmla="*/ 467294 h 1282153"/>
              <a:gd name="connsiteX10" fmla="*/ 1974849 w 2317138"/>
              <a:gd name="connsiteY10" fmla="*/ 486478 h 1282153"/>
              <a:gd name="connsiteX11" fmla="*/ 1926891 w 2317138"/>
              <a:gd name="connsiteY11" fmla="*/ 492872 h 1282153"/>
              <a:gd name="connsiteX12" fmla="*/ 1885327 w 2317138"/>
              <a:gd name="connsiteY12" fmla="*/ 480083 h 1282153"/>
              <a:gd name="connsiteX13" fmla="*/ 1773425 w 2317138"/>
              <a:gd name="connsiteY13" fmla="*/ 416139 h 1282153"/>
              <a:gd name="connsiteX14" fmla="*/ 1651932 w 2317138"/>
              <a:gd name="connsiteY14" fmla="*/ 339406 h 1282153"/>
              <a:gd name="connsiteX15" fmla="*/ 1540029 w 2317138"/>
              <a:gd name="connsiteY15" fmla="*/ 253082 h 1282153"/>
              <a:gd name="connsiteX16" fmla="*/ 1440916 w 2317138"/>
              <a:gd name="connsiteY16" fmla="*/ 185940 h 1282153"/>
              <a:gd name="connsiteX17" fmla="*/ 1392958 w 2317138"/>
              <a:gd name="connsiteY17" fmla="*/ 144377 h 1282153"/>
              <a:gd name="connsiteX18" fmla="*/ 1351394 w 2317138"/>
              <a:gd name="connsiteY18" fmla="*/ 93222 h 1282153"/>
              <a:gd name="connsiteX19" fmla="*/ 1335408 w 2317138"/>
              <a:gd name="connsiteY19" fmla="*/ 58052 h 1282153"/>
              <a:gd name="connsiteX20" fmla="*/ 1329014 w 2317138"/>
              <a:gd name="connsiteY20" fmla="*/ 35672 h 1282153"/>
              <a:gd name="connsiteX21" fmla="*/ 1319422 w 2317138"/>
              <a:gd name="connsiteY21" fmla="*/ 26080 h 1282153"/>
              <a:gd name="connsiteX22" fmla="*/ 1309831 w 2317138"/>
              <a:gd name="connsiteY22" fmla="*/ 42066 h 1282153"/>
              <a:gd name="connsiteX23" fmla="*/ 1281056 w 2317138"/>
              <a:gd name="connsiteY23" fmla="*/ 48461 h 1282153"/>
              <a:gd name="connsiteX24" fmla="*/ 1242690 w 2317138"/>
              <a:gd name="connsiteY24" fmla="*/ 38869 h 1282153"/>
              <a:gd name="connsiteX25" fmla="*/ 1143576 w 2317138"/>
              <a:gd name="connsiteY25" fmla="*/ 22883 h 1282153"/>
              <a:gd name="connsiteX26" fmla="*/ 1089224 w 2317138"/>
              <a:gd name="connsiteY26" fmla="*/ 10094 h 1282153"/>
              <a:gd name="connsiteX27" fmla="*/ 1034871 w 2317138"/>
              <a:gd name="connsiteY27" fmla="*/ 3700 h 1282153"/>
              <a:gd name="connsiteX28" fmla="*/ 996505 w 2317138"/>
              <a:gd name="connsiteY28" fmla="*/ 503 h 1282153"/>
              <a:gd name="connsiteX29" fmla="*/ 958139 w 2317138"/>
              <a:gd name="connsiteY29" fmla="*/ 13291 h 1282153"/>
              <a:gd name="connsiteX30" fmla="*/ 871814 w 2317138"/>
              <a:gd name="connsiteY30" fmla="*/ 118799 h 1282153"/>
              <a:gd name="connsiteX31" fmla="*/ 859025 w 2317138"/>
              <a:gd name="connsiteY31" fmla="*/ 131588 h 1282153"/>
              <a:gd name="connsiteX32" fmla="*/ 865420 w 2317138"/>
              <a:gd name="connsiteY32" fmla="*/ 163560 h 1282153"/>
              <a:gd name="connsiteX33" fmla="*/ 878208 w 2317138"/>
              <a:gd name="connsiteY33" fmla="*/ 182743 h 1282153"/>
              <a:gd name="connsiteX34" fmla="*/ 868617 w 2317138"/>
              <a:gd name="connsiteY34" fmla="*/ 211518 h 1282153"/>
              <a:gd name="connsiteX35" fmla="*/ 859025 w 2317138"/>
              <a:gd name="connsiteY35" fmla="*/ 230701 h 1282153"/>
              <a:gd name="connsiteX36" fmla="*/ 855828 w 2317138"/>
              <a:gd name="connsiteY36" fmla="*/ 253082 h 1282153"/>
              <a:gd name="connsiteX37" fmla="*/ 881406 w 2317138"/>
              <a:gd name="connsiteY37" fmla="*/ 285054 h 1282153"/>
              <a:gd name="connsiteX38" fmla="*/ 887800 w 2317138"/>
              <a:gd name="connsiteY38" fmla="*/ 297843 h 1282153"/>
              <a:gd name="connsiteX39" fmla="*/ 862222 w 2317138"/>
              <a:gd name="connsiteY39" fmla="*/ 310631 h 1282153"/>
              <a:gd name="connsiteX40" fmla="*/ 839842 w 2317138"/>
              <a:gd name="connsiteY40" fmla="*/ 320223 h 1282153"/>
              <a:gd name="connsiteX41" fmla="*/ 817462 w 2317138"/>
              <a:gd name="connsiteY41" fmla="*/ 320223 h 1282153"/>
              <a:gd name="connsiteX42" fmla="*/ 804673 w 2317138"/>
              <a:gd name="connsiteY42" fmla="*/ 307434 h 1282153"/>
              <a:gd name="connsiteX43" fmla="*/ 804673 w 2317138"/>
              <a:gd name="connsiteY43" fmla="*/ 291448 h 1282153"/>
              <a:gd name="connsiteX44" fmla="*/ 795081 w 2317138"/>
              <a:gd name="connsiteY44" fmla="*/ 285054 h 1282153"/>
              <a:gd name="connsiteX45" fmla="*/ 785490 w 2317138"/>
              <a:gd name="connsiteY45" fmla="*/ 285054 h 1282153"/>
              <a:gd name="connsiteX46" fmla="*/ 763109 w 2317138"/>
              <a:gd name="connsiteY46" fmla="*/ 275462 h 1282153"/>
              <a:gd name="connsiteX47" fmla="*/ 740729 w 2317138"/>
              <a:gd name="connsiteY47" fmla="*/ 259476 h 1282153"/>
              <a:gd name="connsiteX48" fmla="*/ 718348 w 2317138"/>
              <a:gd name="connsiteY48" fmla="*/ 249884 h 1282153"/>
              <a:gd name="connsiteX49" fmla="*/ 695968 w 2317138"/>
              <a:gd name="connsiteY49" fmla="*/ 246687 h 1282153"/>
              <a:gd name="connsiteX50" fmla="*/ 673587 w 2317138"/>
              <a:gd name="connsiteY50" fmla="*/ 249884 h 1282153"/>
              <a:gd name="connsiteX51" fmla="*/ 654404 w 2317138"/>
              <a:gd name="connsiteY51" fmla="*/ 249884 h 1282153"/>
              <a:gd name="connsiteX52" fmla="*/ 651207 w 2317138"/>
              <a:gd name="connsiteY52" fmla="*/ 227504 h 1282153"/>
              <a:gd name="connsiteX53" fmla="*/ 654404 w 2317138"/>
              <a:gd name="connsiteY53" fmla="*/ 201926 h 1282153"/>
              <a:gd name="connsiteX54" fmla="*/ 635221 w 2317138"/>
              <a:gd name="connsiteY54" fmla="*/ 182743 h 1282153"/>
              <a:gd name="connsiteX55" fmla="*/ 603249 w 2317138"/>
              <a:gd name="connsiteY55" fmla="*/ 163560 h 1282153"/>
              <a:gd name="connsiteX56" fmla="*/ 571277 w 2317138"/>
              <a:gd name="connsiteY56" fmla="*/ 141180 h 1282153"/>
              <a:gd name="connsiteX57" fmla="*/ 536108 w 2317138"/>
              <a:gd name="connsiteY57" fmla="*/ 115602 h 1282153"/>
              <a:gd name="connsiteX58" fmla="*/ 516925 w 2317138"/>
              <a:gd name="connsiteY58" fmla="*/ 83630 h 1282153"/>
              <a:gd name="connsiteX59" fmla="*/ 500939 w 2317138"/>
              <a:gd name="connsiteY59" fmla="*/ 64447 h 1282153"/>
              <a:gd name="connsiteX60" fmla="*/ 481755 w 2317138"/>
              <a:gd name="connsiteY60" fmla="*/ 48461 h 1282153"/>
              <a:gd name="connsiteX61" fmla="*/ 459375 w 2317138"/>
              <a:gd name="connsiteY61" fmla="*/ 45264 h 1282153"/>
              <a:gd name="connsiteX62" fmla="*/ 446586 w 2317138"/>
              <a:gd name="connsiteY62" fmla="*/ 51658 h 1282153"/>
              <a:gd name="connsiteX63" fmla="*/ 443389 w 2317138"/>
              <a:gd name="connsiteY63" fmla="*/ 70841 h 1282153"/>
              <a:gd name="connsiteX64" fmla="*/ 456178 w 2317138"/>
              <a:gd name="connsiteY64" fmla="*/ 99616 h 1282153"/>
              <a:gd name="connsiteX65" fmla="*/ 478558 w 2317138"/>
              <a:gd name="connsiteY65" fmla="*/ 125194 h 1282153"/>
              <a:gd name="connsiteX66" fmla="*/ 497741 w 2317138"/>
              <a:gd name="connsiteY66" fmla="*/ 153968 h 1282153"/>
              <a:gd name="connsiteX67" fmla="*/ 507333 w 2317138"/>
              <a:gd name="connsiteY67" fmla="*/ 179546 h 1282153"/>
              <a:gd name="connsiteX68" fmla="*/ 500939 w 2317138"/>
              <a:gd name="connsiteY68" fmla="*/ 211518 h 1282153"/>
              <a:gd name="connsiteX69" fmla="*/ 497741 w 2317138"/>
              <a:gd name="connsiteY69" fmla="*/ 233898 h 1282153"/>
              <a:gd name="connsiteX70" fmla="*/ 478558 w 2317138"/>
              <a:gd name="connsiteY70" fmla="*/ 240293 h 1282153"/>
              <a:gd name="connsiteX71" fmla="*/ 440192 w 2317138"/>
              <a:gd name="connsiteY71" fmla="*/ 262673 h 1282153"/>
              <a:gd name="connsiteX72" fmla="*/ 424206 w 2317138"/>
              <a:gd name="connsiteY72" fmla="*/ 278659 h 1282153"/>
              <a:gd name="connsiteX73" fmla="*/ 433797 w 2317138"/>
              <a:gd name="connsiteY73" fmla="*/ 310631 h 1282153"/>
              <a:gd name="connsiteX74" fmla="*/ 443389 w 2317138"/>
              <a:gd name="connsiteY74" fmla="*/ 336209 h 1282153"/>
              <a:gd name="connsiteX75" fmla="*/ 446586 w 2317138"/>
              <a:gd name="connsiteY75" fmla="*/ 358589 h 1282153"/>
              <a:gd name="connsiteX76" fmla="*/ 427403 w 2317138"/>
              <a:gd name="connsiteY76" fmla="*/ 371378 h 1282153"/>
              <a:gd name="connsiteX77" fmla="*/ 405022 w 2317138"/>
              <a:gd name="connsiteY77" fmla="*/ 371378 h 1282153"/>
              <a:gd name="connsiteX78" fmla="*/ 392234 w 2317138"/>
              <a:gd name="connsiteY78" fmla="*/ 361787 h 1282153"/>
              <a:gd name="connsiteX79" fmla="*/ 373050 w 2317138"/>
              <a:gd name="connsiteY79" fmla="*/ 371378 h 1282153"/>
              <a:gd name="connsiteX80" fmla="*/ 360262 w 2317138"/>
              <a:gd name="connsiteY80" fmla="*/ 390561 h 1282153"/>
              <a:gd name="connsiteX81" fmla="*/ 360262 w 2317138"/>
              <a:gd name="connsiteY81" fmla="*/ 409745 h 1282153"/>
              <a:gd name="connsiteX82" fmla="*/ 353867 w 2317138"/>
              <a:gd name="connsiteY82" fmla="*/ 422533 h 1282153"/>
              <a:gd name="connsiteX83" fmla="*/ 334684 w 2317138"/>
              <a:gd name="connsiteY83" fmla="*/ 425731 h 1282153"/>
              <a:gd name="connsiteX84" fmla="*/ 318698 w 2317138"/>
              <a:gd name="connsiteY84" fmla="*/ 425731 h 1282153"/>
              <a:gd name="connsiteX85" fmla="*/ 315501 w 2317138"/>
              <a:gd name="connsiteY85" fmla="*/ 454505 h 1282153"/>
              <a:gd name="connsiteX86" fmla="*/ 309106 w 2317138"/>
              <a:gd name="connsiteY86" fmla="*/ 470491 h 1282153"/>
              <a:gd name="connsiteX87" fmla="*/ 309106 w 2317138"/>
              <a:gd name="connsiteY87" fmla="*/ 489675 h 1282153"/>
              <a:gd name="connsiteX88" fmla="*/ 334684 w 2317138"/>
              <a:gd name="connsiteY88" fmla="*/ 496069 h 1282153"/>
              <a:gd name="connsiteX89" fmla="*/ 347473 w 2317138"/>
              <a:gd name="connsiteY89" fmla="*/ 496069 h 1282153"/>
              <a:gd name="connsiteX90" fmla="*/ 360262 w 2317138"/>
              <a:gd name="connsiteY90" fmla="*/ 508858 h 1282153"/>
              <a:gd name="connsiteX91" fmla="*/ 389036 w 2317138"/>
              <a:gd name="connsiteY91" fmla="*/ 505661 h 1282153"/>
              <a:gd name="connsiteX92" fmla="*/ 417811 w 2317138"/>
              <a:gd name="connsiteY92" fmla="*/ 486478 h 1282153"/>
              <a:gd name="connsiteX93" fmla="*/ 443389 w 2317138"/>
              <a:gd name="connsiteY93" fmla="*/ 480083 h 1282153"/>
              <a:gd name="connsiteX94" fmla="*/ 456178 w 2317138"/>
              <a:gd name="connsiteY94" fmla="*/ 489675 h 1282153"/>
              <a:gd name="connsiteX95" fmla="*/ 488150 w 2317138"/>
              <a:gd name="connsiteY95" fmla="*/ 489675 h 1282153"/>
              <a:gd name="connsiteX96" fmla="*/ 504136 w 2317138"/>
              <a:gd name="connsiteY96" fmla="*/ 502464 h 1282153"/>
              <a:gd name="connsiteX97" fmla="*/ 523319 w 2317138"/>
              <a:gd name="connsiteY97" fmla="*/ 537633 h 1282153"/>
              <a:gd name="connsiteX98" fmla="*/ 520122 w 2317138"/>
              <a:gd name="connsiteY98" fmla="*/ 560013 h 1282153"/>
              <a:gd name="connsiteX99" fmla="*/ 449783 w 2317138"/>
              <a:gd name="connsiteY99" fmla="*/ 595182 h 1282153"/>
              <a:gd name="connsiteX100" fmla="*/ 366656 w 2317138"/>
              <a:gd name="connsiteY100" fmla="*/ 643140 h 1282153"/>
              <a:gd name="connsiteX101" fmla="*/ 353867 w 2317138"/>
              <a:gd name="connsiteY101" fmla="*/ 659126 h 1282153"/>
              <a:gd name="connsiteX102" fmla="*/ 363459 w 2317138"/>
              <a:gd name="connsiteY102" fmla="*/ 694296 h 1282153"/>
              <a:gd name="connsiteX103" fmla="*/ 341078 w 2317138"/>
              <a:gd name="connsiteY103" fmla="*/ 732662 h 1282153"/>
              <a:gd name="connsiteX104" fmla="*/ 296318 w 2317138"/>
              <a:gd name="connsiteY104" fmla="*/ 748648 h 1282153"/>
              <a:gd name="connsiteX105" fmla="*/ 261148 w 2317138"/>
              <a:gd name="connsiteY105" fmla="*/ 735859 h 1282153"/>
              <a:gd name="connsiteX106" fmla="*/ 225979 w 2317138"/>
              <a:gd name="connsiteY106" fmla="*/ 716676 h 1282153"/>
              <a:gd name="connsiteX107" fmla="*/ 203599 w 2317138"/>
              <a:gd name="connsiteY107" fmla="*/ 716676 h 1282153"/>
              <a:gd name="connsiteX108" fmla="*/ 184415 w 2317138"/>
              <a:gd name="connsiteY108" fmla="*/ 726268 h 1282153"/>
              <a:gd name="connsiteX109" fmla="*/ 168429 w 2317138"/>
              <a:gd name="connsiteY109" fmla="*/ 732662 h 1282153"/>
              <a:gd name="connsiteX110" fmla="*/ 139655 w 2317138"/>
              <a:gd name="connsiteY110" fmla="*/ 771029 h 1282153"/>
              <a:gd name="connsiteX111" fmla="*/ 130063 w 2317138"/>
              <a:gd name="connsiteY111" fmla="*/ 809395 h 1282153"/>
              <a:gd name="connsiteX112" fmla="*/ 136457 w 2317138"/>
              <a:gd name="connsiteY112" fmla="*/ 838170 h 1282153"/>
              <a:gd name="connsiteX113" fmla="*/ 110880 w 2317138"/>
              <a:gd name="connsiteY113" fmla="*/ 850959 h 1282153"/>
              <a:gd name="connsiteX114" fmla="*/ 85302 w 2317138"/>
              <a:gd name="connsiteY114" fmla="*/ 850959 h 1282153"/>
              <a:gd name="connsiteX115" fmla="*/ 59725 w 2317138"/>
              <a:gd name="connsiteY115" fmla="*/ 863747 h 1282153"/>
              <a:gd name="connsiteX116" fmla="*/ 46936 w 2317138"/>
              <a:gd name="connsiteY116" fmla="*/ 889325 h 1282153"/>
              <a:gd name="connsiteX117" fmla="*/ 37344 w 2317138"/>
              <a:gd name="connsiteY117" fmla="*/ 905311 h 1282153"/>
              <a:gd name="connsiteX118" fmla="*/ 5372 w 2317138"/>
              <a:gd name="connsiteY118" fmla="*/ 914903 h 1282153"/>
              <a:gd name="connsiteX119" fmla="*/ 2175 w 2317138"/>
              <a:gd name="connsiteY119" fmla="*/ 924494 h 1282153"/>
              <a:gd name="connsiteX120" fmla="*/ 27753 w 2317138"/>
              <a:gd name="connsiteY120" fmla="*/ 953269 h 1282153"/>
              <a:gd name="connsiteX121" fmla="*/ 53330 w 2317138"/>
              <a:gd name="connsiteY121" fmla="*/ 982044 h 1282153"/>
              <a:gd name="connsiteX122" fmla="*/ 40541 w 2317138"/>
              <a:gd name="connsiteY122" fmla="*/ 1007622 h 1282153"/>
              <a:gd name="connsiteX123" fmla="*/ 24555 w 2317138"/>
              <a:gd name="connsiteY123" fmla="*/ 1036396 h 1282153"/>
              <a:gd name="connsiteX124" fmla="*/ 50133 w 2317138"/>
              <a:gd name="connsiteY124" fmla="*/ 1077960 h 1282153"/>
              <a:gd name="connsiteX125" fmla="*/ 85302 w 2317138"/>
              <a:gd name="connsiteY125" fmla="*/ 1071566 h 1282153"/>
              <a:gd name="connsiteX126" fmla="*/ 101288 w 2317138"/>
              <a:gd name="connsiteY126" fmla="*/ 1039594 h 1282153"/>
              <a:gd name="connsiteX127" fmla="*/ 114077 w 2317138"/>
              <a:gd name="connsiteY127" fmla="*/ 1026805 h 1282153"/>
              <a:gd name="connsiteX128" fmla="*/ 146049 w 2317138"/>
              <a:gd name="connsiteY128" fmla="*/ 1039594 h 1282153"/>
              <a:gd name="connsiteX129" fmla="*/ 194007 w 2317138"/>
              <a:gd name="connsiteY129" fmla="*/ 1049185 h 1282153"/>
              <a:gd name="connsiteX130" fmla="*/ 238768 w 2317138"/>
              <a:gd name="connsiteY130" fmla="*/ 1052382 h 1282153"/>
              <a:gd name="connsiteX131" fmla="*/ 267543 w 2317138"/>
              <a:gd name="connsiteY131" fmla="*/ 1058777 h 1282153"/>
              <a:gd name="connsiteX132" fmla="*/ 277134 w 2317138"/>
              <a:gd name="connsiteY132" fmla="*/ 1087552 h 1282153"/>
              <a:gd name="connsiteX133" fmla="*/ 293120 w 2317138"/>
              <a:gd name="connsiteY133" fmla="*/ 1103538 h 1282153"/>
              <a:gd name="connsiteX134" fmla="*/ 321895 w 2317138"/>
              <a:gd name="connsiteY134" fmla="*/ 1087552 h 1282153"/>
              <a:gd name="connsiteX135" fmla="*/ 344276 w 2317138"/>
              <a:gd name="connsiteY135" fmla="*/ 1068368 h 1282153"/>
              <a:gd name="connsiteX136" fmla="*/ 369853 w 2317138"/>
              <a:gd name="connsiteY136" fmla="*/ 1061974 h 1282153"/>
              <a:gd name="connsiteX137" fmla="*/ 382642 w 2317138"/>
              <a:gd name="connsiteY137" fmla="*/ 1081157 h 1282153"/>
              <a:gd name="connsiteX138" fmla="*/ 398628 w 2317138"/>
              <a:gd name="connsiteY138" fmla="*/ 1093946 h 1282153"/>
              <a:gd name="connsiteX139" fmla="*/ 421008 w 2317138"/>
              <a:gd name="connsiteY139" fmla="*/ 1084354 h 1282153"/>
              <a:gd name="connsiteX140" fmla="*/ 417811 w 2317138"/>
              <a:gd name="connsiteY140" fmla="*/ 1055580 h 1282153"/>
              <a:gd name="connsiteX141" fmla="*/ 405022 w 2317138"/>
              <a:gd name="connsiteY141" fmla="*/ 1030002 h 1282153"/>
              <a:gd name="connsiteX142" fmla="*/ 408220 w 2317138"/>
              <a:gd name="connsiteY142" fmla="*/ 1004424 h 1282153"/>
              <a:gd name="connsiteX143" fmla="*/ 430600 w 2317138"/>
              <a:gd name="connsiteY143" fmla="*/ 994833 h 1282153"/>
              <a:gd name="connsiteX144" fmla="*/ 452980 w 2317138"/>
              <a:gd name="connsiteY144" fmla="*/ 985241 h 1282153"/>
              <a:gd name="connsiteX145" fmla="*/ 472164 w 2317138"/>
              <a:gd name="connsiteY145" fmla="*/ 1007622 h 1282153"/>
              <a:gd name="connsiteX146" fmla="*/ 491347 w 2317138"/>
              <a:gd name="connsiteY146" fmla="*/ 1001227 h 1282153"/>
              <a:gd name="connsiteX147" fmla="*/ 513727 w 2317138"/>
              <a:gd name="connsiteY147" fmla="*/ 1007622 h 1282153"/>
              <a:gd name="connsiteX148" fmla="*/ 548897 w 2317138"/>
              <a:gd name="connsiteY148" fmla="*/ 1026805 h 1282153"/>
              <a:gd name="connsiteX149" fmla="*/ 574474 w 2317138"/>
              <a:gd name="connsiteY149" fmla="*/ 1052382 h 1282153"/>
              <a:gd name="connsiteX150" fmla="*/ 564883 w 2317138"/>
              <a:gd name="connsiteY150" fmla="*/ 1084354 h 1282153"/>
              <a:gd name="connsiteX151" fmla="*/ 587263 w 2317138"/>
              <a:gd name="connsiteY151" fmla="*/ 1100340 h 1282153"/>
              <a:gd name="connsiteX152" fmla="*/ 616038 w 2317138"/>
              <a:gd name="connsiteY152" fmla="*/ 1097143 h 1282153"/>
              <a:gd name="connsiteX153" fmla="*/ 632024 w 2317138"/>
              <a:gd name="connsiteY153" fmla="*/ 1116326 h 1282153"/>
              <a:gd name="connsiteX154" fmla="*/ 654404 w 2317138"/>
              <a:gd name="connsiteY154" fmla="*/ 1145101 h 1282153"/>
              <a:gd name="connsiteX155" fmla="*/ 673587 w 2317138"/>
              <a:gd name="connsiteY155" fmla="*/ 1173876 h 1282153"/>
              <a:gd name="connsiteX156" fmla="*/ 699165 w 2317138"/>
              <a:gd name="connsiteY156" fmla="*/ 1177073 h 1282153"/>
              <a:gd name="connsiteX157" fmla="*/ 721546 w 2317138"/>
              <a:gd name="connsiteY157" fmla="*/ 1167482 h 1282153"/>
              <a:gd name="connsiteX158" fmla="*/ 750320 w 2317138"/>
              <a:gd name="connsiteY158" fmla="*/ 1173876 h 1282153"/>
              <a:gd name="connsiteX159" fmla="*/ 779095 w 2317138"/>
              <a:gd name="connsiteY159" fmla="*/ 1202651 h 1282153"/>
              <a:gd name="connsiteX160" fmla="*/ 817462 w 2317138"/>
              <a:gd name="connsiteY160" fmla="*/ 1196257 h 1282153"/>
              <a:gd name="connsiteX161" fmla="*/ 846236 w 2317138"/>
              <a:gd name="connsiteY161" fmla="*/ 1212243 h 1282153"/>
              <a:gd name="connsiteX162" fmla="*/ 881406 w 2317138"/>
              <a:gd name="connsiteY162" fmla="*/ 1205848 h 1282153"/>
              <a:gd name="connsiteX163" fmla="*/ 916575 w 2317138"/>
              <a:gd name="connsiteY163" fmla="*/ 1189862 h 1282153"/>
              <a:gd name="connsiteX164" fmla="*/ 993308 w 2317138"/>
              <a:gd name="connsiteY164" fmla="*/ 1234623 h 1282153"/>
              <a:gd name="connsiteX165" fmla="*/ 1076435 w 2317138"/>
              <a:gd name="connsiteY165" fmla="*/ 1279384 h 1282153"/>
              <a:gd name="connsiteX166" fmla="*/ 1095618 w 2317138"/>
              <a:gd name="connsiteY166" fmla="*/ 1276187 h 1282153"/>
              <a:gd name="connsiteX167" fmla="*/ 1133985 w 2317138"/>
              <a:gd name="connsiteY167" fmla="*/ 1266595 h 1282153"/>
              <a:gd name="connsiteX168" fmla="*/ 1178746 w 2317138"/>
              <a:gd name="connsiteY168" fmla="*/ 1250609 h 1282153"/>
              <a:gd name="connsiteX169" fmla="*/ 1220309 w 2317138"/>
              <a:gd name="connsiteY169" fmla="*/ 1218637 h 1282153"/>
              <a:gd name="connsiteX170" fmla="*/ 1233098 w 2317138"/>
              <a:gd name="connsiteY170" fmla="*/ 1196257 h 1282153"/>
              <a:gd name="connsiteX171" fmla="*/ 1239492 w 2317138"/>
              <a:gd name="connsiteY171" fmla="*/ 1164284 h 1282153"/>
              <a:gd name="connsiteX172" fmla="*/ 1249084 w 2317138"/>
              <a:gd name="connsiteY172" fmla="*/ 1129115 h 1282153"/>
              <a:gd name="connsiteX173" fmla="*/ 1268267 w 2317138"/>
              <a:gd name="connsiteY173" fmla="*/ 1100340 h 1282153"/>
              <a:gd name="connsiteX174" fmla="*/ 1297042 w 2317138"/>
              <a:gd name="connsiteY174" fmla="*/ 1045988 h 1282153"/>
              <a:gd name="connsiteX175" fmla="*/ 1357789 w 2317138"/>
              <a:gd name="connsiteY175" fmla="*/ 998030 h 1282153"/>
              <a:gd name="connsiteX176" fmla="*/ 1412141 w 2317138"/>
              <a:gd name="connsiteY176" fmla="*/ 959664 h 1282153"/>
              <a:gd name="connsiteX177" fmla="*/ 1434522 w 2317138"/>
              <a:gd name="connsiteY177" fmla="*/ 924494 h 1282153"/>
              <a:gd name="connsiteX178" fmla="*/ 1440916 w 2317138"/>
              <a:gd name="connsiteY178" fmla="*/ 873339 h 1282153"/>
              <a:gd name="connsiteX179" fmla="*/ 1444113 w 2317138"/>
              <a:gd name="connsiteY179" fmla="*/ 834973 h 1282153"/>
              <a:gd name="connsiteX180" fmla="*/ 1476085 w 2317138"/>
              <a:gd name="connsiteY180" fmla="*/ 825381 h 1282153"/>
              <a:gd name="connsiteX181" fmla="*/ 1498466 w 2317138"/>
              <a:gd name="connsiteY181" fmla="*/ 815789 h 1282153"/>
              <a:gd name="connsiteX182" fmla="*/ 1511255 w 2317138"/>
              <a:gd name="connsiteY182" fmla="*/ 793409 h 1282153"/>
              <a:gd name="connsiteX183" fmla="*/ 1540029 w 2317138"/>
              <a:gd name="connsiteY183" fmla="*/ 767831 h 1282153"/>
              <a:gd name="connsiteX184" fmla="*/ 1559213 w 2317138"/>
              <a:gd name="connsiteY184" fmla="*/ 761437 h 1282153"/>
              <a:gd name="connsiteX185" fmla="*/ 1572001 w 2317138"/>
              <a:gd name="connsiteY185" fmla="*/ 806198 h 1282153"/>
              <a:gd name="connsiteX186" fmla="*/ 1591185 w 2317138"/>
              <a:gd name="connsiteY186" fmla="*/ 831775 h 1282153"/>
              <a:gd name="connsiteX187" fmla="*/ 1632748 w 2317138"/>
              <a:gd name="connsiteY187" fmla="*/ 812592 h 1282153"/>
              <a:gd name="connsiteX188" fmla="*/ 1728664 w 2317138"/>
              <a:gd name="connsiteY188" fmla="*/ 758240 h 1282153"/>
              <a:gd name="connsiteX189" fmla="*/ 1783017 w 2317138"/>
              <a:gd name="connsiteY189" fmla="*/ 745451 h 1282153"/>
              <a:gd name="connsiteX190" fmla="*/ 1837369 w 2317138"/>
              <a:gd name="connsiteY190" fmla="*/ 745451 h 1282153"/>
              <a:gd name="connsiteX191" fmla="*/ 1882130 w 2317138"/>
              <a:gd name="connsiteY191" fmla="*/ 726268 h 1282153"/>
              <a:gd name="connsiteX192" fmla="*/ 1920497 w 2317138"/>
              <a:gd name="connsiteY192" fmla="*/ 675112 h 1282153"/>
              <a:gd name="connsiteX193" fmla="*/ 1952469 w 2317138"/>
              <a:gd name="connsiteY193" fmla="*/ 655929 h 1282153"/>
              <a:gd name="connsiteX194" fmla="*/ 2013215 w 2317138"/>
              <a:gd name="connsiteY194" fmla="*/ 652732 h 1282153"/>
              <a:gd name="connsiteX195" fmla="*/ 2070765 w 2317138"/>
              <a:gd name="connsiteY195" fmla="*/ 671915 h 1282153"/>
              <a:gd name="connsiteX196" fmla="*/ 2112329 w 2317138"/>
              <a:gd name="connsiteY196" fmla="*/ 684704 h 1282153"/>
              <a:gd name="connsiteX197" fmla="*/ 2141104 w 2317138"/>
              <a:gd name="connsiteY197" fmla="*/ 655929 h 1282153"/>
              <a:gd name="connsiteX198" fmla="*/ 2160287 w 2317138"/>
              <a:gd name="connsiteY198" fmla="*/ 633549 h 1282153"/>
              <a:gd name="connsiteX199" fmla="*/ 2205048 w 2317138"/>
              <a:gd name="connsiteY199" fmla="*/ 627154 h 1282153"/>
              <a:gd name="connsiteX200" fmla="*/ 2233822 w 2317138"/>
              <a:gd name="connsiteY200" fmla="*/ 623957 h 1282153"/>
              <a:gd name="connsiteX201" fmla="*/ 2259400 w 2317138"/>
              <a:gd name="connsiteY201" fmla="*/ 614366 h 1282153"/>
              <a:gd name="connsiteX202" fmla="*/ 2262597 w 2317138"/>
              <a:gd name="connsiteY202" fmla="*/ 604774 h 1282153"/>
              <a:gd name="connsiteX203" fmla="*/ 2275386 w 2317138"/>
              <a:gd name="connsiteY203" fmla="*/ 582394 h 1282153"/>
              <a:gd name="connsiteX204" fmla="*/ 2300964 w 2317138"/>
              <a:gd name="connsiteY204" fmla="*/ 579196 h 1282153"/>
              <a:gd name="connsiteX205" fmla="*/ 2304161 w 2317138"/>
              <a:gd name="connsiteY205" fmla="*/ 556816 h 1282153"/>
              <a:gd name="connsiteX206" fmla="*/ 2272189 w 2317138"/>
              <a:gd name="connsiteY206" fmla="*/ 505661 h 1282153"/>
              <a:gd name="connsiteX207" fmla="*/ 2256203 w 2317138"/>
              <a:gd name="connsiteY207" fmla="*/ 467294 h 1282153"/>
              <a:gd name="connsiteX208" fmla="*/ 2316950 w 2317138"/>
              <a:gd name="connsiteY208" fmla="*/ 400153 h 1282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</a:cxnLst>
            <a:rect l="l" t="t" r="r" b="b"/>
            <a:pathLst>
              <a:path w="2317138" h="1282153">
                <a:moveTo>
                  <a:pt x="2316950" y="400153"/>
                </a:moveTo>
                <a:cubicBezTo>
                  <a:pt x="2319614" y="384700"/>
                  <a:pt x="2293504" y="374575"/>
                  <a:pt x="2272189" y="374575"/>
                </a:cubicBezTo>
                <a:cubicBezTo>
                  <a:pt x="2250874" y="374575"/>
                  <a:pt x="2209311" y="392160"/>
                  <a:pt x="2189062" y="400153"/>
                </a:cubicBezTo>
                <a:cubicBezTo>
                  <a:pt x="2168813" y="408146"/>
                  <a:pt x="2162418" y="420401"/>
                  <a:pt x="2150695" y="422533"/>
                </a:cubicBezTo>
                <a:cubicBezTo>
                  <a:pt x="2138972" y="424665"/>
                  <a:pt x="2128314" y="416139"/>
                  <a:pt x="2118723" y="412942"/>
                </a:cubicBezTo>
                <a:cubicBezTo>
                  <a:pt x="2109132" y="409745"/>
                  <a:pt x="2100606" y="404949"/>
                  <a:pt x="2093146" y="403350"/>
                </a:cubicBezTo>
                <a:cubicBezTo>
                  <a:pt x="2085686" y="401751"/>
                  <a:pt x="2080357" y="399620"/>
                  <a:pt x="2073962" y="403350"/>
                </a:cubicBezTo>
                <a:cubicBezTo>
                  <a:pt x="2067567" y="407080"/>
                  <a:pt x="2061706" y="418271"/>
                  <a:pt x="2054779" y="425731"/>
                </a:cubicBezTo>
                <a:cubicBezTo>
                  <a:pt x="2047852" y="433191"/>
                  <a:pt x="2040925" y="441184"/>
                  <a:pt x="2032399" y="448111"/>
                </a:cubicBezTo>
                <a:cubicBezTo>
                  <a:pt x="2023873" y="455038"/>
                  <a:pt x="2003624" y="467294"/>
                  <a:pt x="2003624" y="467294"/>
                </a:cubicBezTo>
                <a:cubicBezTo>
                  <a:pt x="1994032" y="473689"/>
                  <a:pt x="1987638" y="482215"/>
                  <a:pt x="1974849" y="486478"/>
                </a:cubicBezTo>
                <a:cubicBezTo>
                  <a:pt x="1962060" y="490741"/>
                  <a:pt x="1941811" y="493938"/>
                  <a:pt x="1926891" y="492872"/>
                </a:cubicBezTo>
                <a:cubicBezTo>
                  <a:pt x="1911971" y="491806"/>
                  <a:pt x="1910905" y="492872"/>
                  <a:pt x="1885327" y="480083"/>
                </a:cubicBezTo>
                <a:cubicBezTo>
                  <a:pt x="1859749" y="467294"/>
                  <a:pt x="1812324" y="439585"/>
                  <a:pt x="1773425" y="416139"/>
                </a:cubicBezTo>
                <a:cubicBezTo>
                  <a:pt x="1734526" y="392693"/>
                  <a:pt x="1690831" y="366582"/>
                  <a:pt x="1651932" y="339406"/>
                </a:cubicBezTo>
                <a:cubicBezTo>
                  <a:pt x="1613033" y="312230"/>
                  <a:pt x="1575198" y="278660"/>
                  <a:pt x="1540029" y="253082"/>
                </a:cubicBezTo>
                <a:cubicBezTo>
                  <a:pt x="1504860" y="227504"/>
                  <a:pt x="1465428" y="204057"/>
                  <a:pt x="1440916" y="185940"/>
                </a:cubicBezTo>
                <a:cubicBezTo>
                  <a:pt x="1416404" y="167823"/>
                  <a:pt x="1407878" y="159830"/>
                  <a:pt x="1392958" y="144377"/>
                </a:cubicBezTo>
                <a:cubicBezTo>
                  <a:pt x="1378038" y="128924"/>
                  <a:pt x="1360986" y="107609"/>
                  <a:pt x="1351394" y="93222"/>
                </a:cubicBezTo>
                <a:cubicBezTo>
                  <a:pt x="1341802" y="78835"/>
                  <a:pt x="1339138" y="67644"/>
                  <a:pt x="1335408" y="58052"/>
                </a:cubicBezTo>
                <a:cubicBezTo>
                  <a:pt x="1331678" y="48460"/>
                  <a:pt x="1331678" y="41001"/>
                  <a:pt x="1329014" y="35672"/>
                </a:cubicBezTo>
                <a:cubicBezTo>
                  <a:pt x="1326350" y="30343"/>
                  <a:pt x="1322619" y="25014"/>
                  <a:pt x="1319422" y="26080"/>
                </a:cubicBezTo>
                <a:cubicBezTo>
                  <a:pt x="1316225" y="27146"/>
                  <a:pt x="1316225" y="38336"/>
                  <a:pt x="1309831" y="42066"/>
                </a:cubicBezTo>
                <a:cubicBezTo>
                  <a:pt x="1303437" y="45796"/>
                  <a:pt x="1292246" y="48994"/>
                  <a:pt x="1281056" y="48461"/>
                </a:cubicBezTo>
                <a:cubicBezTo>
                  <a:pt x="1269866" y="47928"/>
                  <a:pt x="1265603" y="43132"/>
                  <a:pt x="1242690" y="38869"/>
                </a:cubicBezTo>
                <a:cubicBezTo>
                  <a:pt x="1219777" y="34606"/>
                  <a:pt x="1169154" y="27679"/>
                  <a:pt x="1143576" y="22883"/>
                </a:cubicBezTo>
                <a:cubicBezTo>
                  <a:pt x="1117998" y="18087"/>
                  <a:pt x="1107341" y="13291"/>
                  <a:pt x="1089224" y="10094"/>
                </a:cubicBezTo>
                <a:cubicBezTo>
                  <a:pt x="1071106" y="6897"/>
                  <a:pt x="1050324" y="5298"/>
                  <a:pt x="1034871" y="3700"/>
                </a:cubicBezTo>
                <a:cubicBezTo>
                  <a:pt x="1019418" y="2102"/>
                  <a:pt x="1009294" y="-1096"/>
                  <a:pt x="996505" y="503"/>
                </a:cubicBezTo>
                <a:cubicBezTo>
                  <a:pt x="983716" y="2102"/>
                  <a:pt x="978921" y="-6425"/>
                  <a:pt x="958139" y="13291"/>
                </a:cubicBezTo>
                <a:cubicBezTo>
                  <a:pt x="937357" y="33007"/>
                  <a:pt x="888333" y="99083"/>
                  <a:pt x="871814" y="118799"/>
                </a:cubicBezTo>
                <a:cubicBezTo>
                  <a:pt x="855295" y="138515"/>
                  <a:pt x="860091" y="124128"/>
                  <a:pt x="859025" y="131588"/>
                </a:cubicBezTo>
                <a:cubicBezTo>
                  <a:pt x="857959" y="139048"/>
                  <a:pt x="862223" y="155034"/>
                  <a:pt x="865420" y="163560"/>
                </a:cubicBezTo>
                <a:cubicBezTo>
                  <a:pt x="868617" y="172086"/>
                  <a:pt x="877675" y="174750"/>
                  <a:pt x="878208" y="182743"/>
                </a:cubicBezTo>
                <a:cubicBezTo>
                  <a:pt x="878741" y="190736"/>
                  <a:pt x="871814" y="203525"/>
                  <a:pt x="868617" y="211518"/>
                </a:cubicBezTo>
                <a:cubicBezTo>
                  <a:pt x="865420" y="219511"/>
                  <a:pt x="861156" y="223774"/>
                  <a:pt x="859025" y="230701"/>
                </a:cubicBezTo>
                <a:cubicBezTo>
                  <a:pt x="856894" y="237628"/>
                  <a:pt x="852098" y="244023"/>
                  <a:pt x="855828" y="253082"/>
                </a:cubicBezTo>
                <a:cubicBezTo>
                  <a:pt x="859558" y="262141"/>
                  <a:pt x="876077" y="277594"/>
                  <a:pt x="881406" y="285054"/>
                </a:cubicBezTo>
                <a:cubicBezTo>
                  <a:pt x="886735" y="292514"/>
                  <a:pt x="890997" y="293580"/>
                  <a:pt x="887800" y="297843"/>
                </a:cubicBezTo>
                <a:cubicBezTo>
                  <a:pt x="884603" y="302106"/>
                  <a:pt x="870215" y="306901"/>
                  <a:pt x="862222" y="310631"/>
                </a:cubicBezTo>
                <a:cubicBezTo>
                  <a:pt x="854229" y="314361"/>
                  <a:pt x="847302" y="318624"/>
                  <a:pt x="839842" y="320223"/>
                </a:cubicBezTo>
                <a:cubicBezTo>
                  <a:pt x="832382" y="321822"/>
                  <a:pt x="823323" y="322354"/>
                  <a:pt x="817462" y="320223"/>
                </a:cubicBezTo>
                <a:cubicBezTo>
                  <a:pt x="811601" y="318092"/>
                  <a:pt x="806804" y="312230"/>
                  <a:pt x="804673" y="307434"/>
                </a:cubicBezTo>
                <a:cubicBezTo>
                  <a:pt x="802542" y="302638"/>
                  <a:pt x="806272" y="295178"/>
                  <a:pt x="804673" y="291448"/>
                </a:cubicBezTo>
                <a:cubicBezTo>
                  <a:pt x="803074" y="287718"/>
                  <a:pt x="798278" y="286120"/>
                  <a:pt x="795081" y="285054"/>
                </a:cubicBezTo>
                <a:cubicBezTo>
                  <a:pt x="791884" y="283988"/>
                  <a:pt x="790819" y="286653"/>
                  <a:pt x="785490" y="285054"/>
                </a:cubicBezTo>
                <a:cubicBezTo>
                  <a:pt x="780161" y="283455"/>
                  <a:pt x="770569" y="279725"/>
                  <a:pt x="763109" y="275462"/>
                </a:cubicBezTo>
                <a:cubicBezTo>
                  <a:pt x="755649" y="271199"/>
                  <a:pt x="748189" y="263739"/>
                  <a:pt x="740729" y="259476"/>
                </a:cubicBezTo>
                <a:cubicBezTo>
                  <a:pt x="733269" y="255213"/>
                  <a:pt x="725808" y="252015"/>
                  <a:pt x="718348" y="249884"/>
                </a:cubicBezTo>
                <a:cubicBezTo>
                  <a:pt x="710888" y="247753"/>
                  <a:pt x="703428" y="246687"/>
                  <a:pt x="695968" y="246687"/>
                </a:cubicBezTo>
                <a:cubicBezTo>
                  <a:pt x="688508" y="246687"/>
                  <a:pt x="680514" y="249351"/>
                  <a:pt x="673587" y="249884"/>
                </a:cubicBezTo>
                <a:cubicBezTo>
                  <a:pt x="666660" y="250417"/>
                  <a:pt x="658134" y="253614"/>
                  <a:pt x="654404" y="249884"/>
                </a:cubicBezTo>
                <a:cubicBezTo>
                  <a:pt x="650674" y="246154"/>
                  <a:pt x="651207" y="235497"/>
                  <a:pt x="651207" y="227504"/>
                </a:cubicBezTo>
                <a:cubicBezTo>
                  <a:pt x="651207" y="219511"/>
                  <a:pt x="657068" y="209386"/>
                  <a:pt x="654404" y="201926"/>
                </a:cubicBezTo>
                <a:cubicBezTo>
                  <a:pt x="651740" y="194466"/>
                  <a:pt x="643747" y="189137"/>
                  <a:pt x="635221" y="182743"/>
                </a:cubicBezTo>
                <a:cubicBezTo>
                  <a:pt x="626695" y="176349"/>
                  <a:pt x="613906" y="170487"/>
                  <a:pt x="603249" y="163560"/>
                </a:cubicBezTo>
                <a:cubicBezTo>
                  <a:pt x="592592" y="156633"/>
                  <a:pt x="582467" y="149173"/>
                  <a:pt x="571277" y="141180"/>
                </a:cubicBezTo>
                <a:cubicBezTo>
                  <a:pt x="560087" y="133187"/>
                  <a:pt x="545167" y="125194"/>
                  <a:pt x="536108" y="115602"/>
                </a:cubicBezTo>
                <a:cubicBezTo>
                  <a:pt x="527049" y="106010"/>
                  <a:pt x="522786" y="92156"/>
                  <a:pt x="516925" y="83630"/>
                </a:cubicBezTo>
                <a:cubicBezTo>
                  <a:pt x="511064" y="75104"/>
                  <a:pt x="506801" y="70308"/>
                  <a:pt x="500939" y="64447"/>
                </a:cubicBezTo>
                <a:cubicBezTo>
                  <a:pt x="495077" y="58586"/>
                  <a:pt x="488682" y="51658"/>
                  <a:pt x="481755" y="48461"/>
                </a:cubicBezTo>
                <a:cubicBezTo>
                  <a:pt x="474828" y="45264"/>
                  <a:pt x="465236" y="44731"/>
                  <a:pt x="459375" y="45264"/>
                </a:cubicBezTo>
                <a:cubicBezTo>
                  <a:pt x="453514" y="45797"/>
                  <a:pt x="449250" y="47395"/>
                  <a:pt x="446586" y="51658"/>
                </a:cubicBezTo>
                <a:cubicBezTo>
                  <a:pt x="443922" y="55921"/>
                  <a:pt x="441790" y="62848"/>
                  <a:pt x="443389" y="70841"/>
                </a:cubicBezTo>
                <a:cubicBezTo>
                  <a:pt x="444988" y="78834"/>
                  <a:pt x="450317" y="90557"/>
                  <a:pt x="456178" y="99616"/>
                </a:cubicBezTo>
                <a:cubicBezTo>
                  <a:pt x="462039" y="108675"/>
                  <a:pt x="471631" y="116135"/>
                  <a:pt x="478558" y="125194"/>
                </a:cubicBezTo>
                <a:cubicBezTo>
                  <a:pt x="485485" y="134253"/>
                  <a:pt x="492945" y="144909"/>
                  <a:pt x="497741" y="153968"/>
                </a:cubicBezTo>
                <a:cubicBezTo>
                  <a:pt x="502537" y="163027"/>
                  <a:pt x="506800" y="169954"/>
                  <a:pt x="507333" y="179546"/>
                </a:cubicBezTo>
                <a:cubicBezTo>
                  <a:pt x="507866" y="189138"/>
                  <a:pt x="502538" y="202459"/>
                  <a:pt x="500939" y="211518"/>
                </a:cubicBezTo>
                <a:cubicBezTo>
                  <a:pt x="499340" y="220577"/>
                  <a:pt x="501471" y="229102"/>
                  <a:pt x="497741" y="233898"/>
                </a:cubicBezTo>
                <a:cubicBezTo>
                  <a:pt x="494011" y="238694"/>
                  <a:pt x="488149" y="235497"/>
                  <a:pt x="478558" y="240293"/>
                </a:cubicBezTo>
                <a:cubicBezTo>
                  <a:pt x="468967" y="245089"/>
                  <a:pt x="449251" y="256279"/>
                  <a:pt x="440192" y="262673"/>
                </a:cubicBezTo>
                <a:cubicBezTo>
                  <a:pt x="431133" y="269067"/>
                  <a:pt x="425272" y="270666"/>
                  <a:pt x="424206" y="278659"/>
                </a:cubicBezTo>
                <a:cubicBezTo>
                  <a:pt x="423140" y="286652"/>
                  <a:pt x="430600" y="301039"/>
                  <a:pt x="433797" y="310631"/>
                </a:cubicBezTo>
                <a:cubicBezTo>
                  <a:pt x="436994" y="320223"/>
                  <a:pt x="441258" y="328216"/>
                  <a:pt x="443389" y="336209"/>
                </a:cubicBezTo>
                <a:cubicBezTo>
                  <a:pt x="445520" y="344202"/>
                  <a:pt x="449250" y="352728"/>
                  <a:pt x="446586" y="358589"/>
                </a:cubicBezTo>
                <a:cubicBezTo>
                  <a:pt x="443922" y="364450"/>
                  <a:pt x="434330" y="369247"/>
                  <a:pt x="427403" y="371378"/>
                </a:cubicBezTo>
                <a:cubicBezTo>
                  <a:pt x="420476" y="373509"/>
                  <a:pt x="410883" y="372976"/>
                  <a:pt x="405022" y="371378"/>
                </a:cubicBezTo>
                <a:cubicBezTo>
                  <a:pt x="399160" y="369779"/>
                  <a:pt x="397563" y="361787"/>
                  <a:pt x="392234" y="361787"/>
                </a:cubicBezTo>
                <a:cubicBezTo>
                  <a:pt x="386905" y="361787"/>
                  <a:pt x="378379" y="366582"/>
                  <a:pt x="373050" y="371378"/>
                </a:cubicBezTo>
                <a:cubicBezTo>
                  <a:pt x="367721" y="376174"/>
                  <a:pt x="362393" y="384167"/>
                  <a:pt x="360262" y="390561"/>
                </a:cubicBezTo>
                <a:cubicBezTo>
                  <a:pt x="358131" y="396955"/>
                  <a:pt x="361328" y="404416"/>
                  <a:pt x="360262" y="409745"/>
                </a:cubicBezTo>
                <a:cubicBezTo>
                  <a:pt x="359196" y="415074"/>
                  <a:pt x="358130" y="419869"/>
                  <a:pt x="353867" y="422533"/>
                </a:cubicBezTo>
                <a:cubicBezTo>
                  <a:pt x="349604" y="425197"/>
                  <a:pt x="340546" y="425198"/>
                  <a:pt x="334684" y="425731"/>
                </a:cubicBezTo>
                <a:cubicBezTo>
                  <a:pt x="328822" y="426264"/>
                  <a:pt x="321895" y="420935"/>
                  <a:pt x="318698" y="425731"/>
                </a:cubicBezTo>
                <a:cubicBezTo>
                  <a:pt x="315501" y="430527"/>
                  <a:pt x="317100" y="447045"/>
                  <a:pt x="315501" y="454505"/>
                </a:cubicBezTo>
                <a:cubicBezTo>
                  <a:pt x="313902" y="461965"/>
                  <a:pt x="310172" y="464629"/>
                  <a:pt x="309106" y="470491"/>
                </a:cubicBezTo>
                <a:cubicBezTo>
                  <a:pt x="308040" y="476353"/>
                  <a:pt x="304843" y="485412"/>
                  <a:pt x="309106" y="489675"/>
                </a:cubicBezTo>
                <a:cubicBezTo>
                  <a:pt x="313369" y="493938"/>
                  <a:pt x="328290" y="495003"/>
                  <a:pt x="334684" y="496069"/>
                </a:cubicBezTo>
                <a:cubicBezTo>
                  <a:pt x="341078" y="497135"/>
                  <a:pt x="343210" y="493938"/>
                  <a:pt x="347473" y="496069"/>
                </a:cubicBezTo>
                <a:cubicBezTo>
                  <a:pt x="351736" y="498200"/>
                  <a:pt x="353335" y="507259"/>
                  <a:pt x="360262" y="508858"/>
                </a:cubicBezTo>
                <a:cubicBezTo>
                  <a:pt x="367189" y="510457"/>
                  <a:pt x="379444" y="509391"/>
                  <a:pt x="389036" y="505661"/>
                </a:cubicBezTo>
                <a:cubicBezTo>
                  <a:pt x="398627" y="501931"/>
                  <a:pt x="408752" y="490741"/>
                  <a:pt x="417811" y="486478"/>
                </a:cubicBezTo>
                <a:cubicBezTo>
                  <a:pt x="426870" y="482215"/>
                  <a:pt x="436995" y="479550"/>
                  <a:pt x="443389" y="480083"/>
                </a:cubicBezTo>
                <a:cubicBezTo>
                  <a:pt x="449783" y="480616"/>
                  <a:pt x="448718" y="488076"/>
                  <a:pt x="456178" y="489675"/>
                </a:cubicBezTo>
                <a:cubicBezTo>
                  <a:pt x="463638" y="491274"/>
                  <a:pt x="480157" y="487544"/>
                  <a:pt x="488150" y="489675"/>
                </a:cubicBezTo>
                <a:cubicBezTo>
                  <a:pt x="496143" y="491806"/>
                  <a:pt x="498275" y="494471"/>
                  <a:pt x="504136" y="502464"/>
                </a:cubicBezTo>
                <a:cubicBezTo>
                  <a:pt x="509997" y="510457"/>
                  <a:pt x="520655" y="528041"/>
                  <a:pt x="523319" y="537633"/>
                </a:cubicBezTo>
                <a:cubicBezTo>
                  <a:pt x="525983" y="547225"/>
                  <a:pt x="532378" y="550422"/>
                  <a:pt x="520122" y="560013"/>
                </a:cubicBezTo>
                <a:cubicBezTo>
                  <a:pt x="507866" y="569604"/>
                  <a:pt x="475361" y="581328"/>
                  <a:pt x="449783" y="595182"/>
                </a:cubicBezTo>
                <a:cubicBezTo>
                  <a:pt x="424205" y="609036"/>
                  <a:pt x="382642" y="632483"/>
                  <a:pt x="366656" y="643140"/>
                </a:cubicBezTo>
                <a:cubicBezTo>
                  <a:pt x="350670" y="653797"/>
                  <a:pt x="354400" y="650600"/>
                  <a:pt x="353867" y="659126"/>
                </a:cubicBezTo>
                <a:cubicBezTo>
                  <a:pt x="353334" y="667652"/>
                  <a:pt x="365590" y="682040"/>
                  <a:pt x="363459" y="694296"/>
                </a:cubicBezTo>
                <a:cubicBezTo>
                  <a:pt x="361328" y="706552"/>
                  <a:pt x="352268" y="723603"/>
                  <a:pt x="341078" y="732662"/>
                </a:cubicBezTo>
                <a:cubicBezTo>
                  <a:pt x="329888" y="741721"/>
                  <a:pt x="309640" y="748115"/>
                  <a:pt x="296318" y="748648"/>
                </a:cubicBezTo>
                <a:cubicBezTo>
                  <a:pt x="282996" y="749181"/>
                  <a:pt x="272871" y="741188"/>
                  <a:pt x="261148" y="735859"/>
                </a:cubicBezTo>
                <a:cubicBezTo>
                  <a:pt x="249425" y="730530"/>
                  <a:pt x="235570" y="719873"/>
                  <a:pt x="225979" y="716676"/>
                </a:cubicBezTo>
                <a:cubicBezTo>
                  <a:pt x="216388" y="713479"/>
                  <a:pt x="210526" y="715077"/>
                  <a:pt x="203599" y="716676"/>
                </a:cubicBezTo>
                <a:cubicBezTo>
                  <a:pt x="196672" y="718275"/>
                  <a:pt x="190277" y="723604"/>
                  <a:pt x="184415" y="726268"/>
                </a:cubicBezTo>
                <a:cubicBezTo>
                  <a:pt x="178553" y="728932"/>
                  <a:pt x="175889" y="725202"/>
                  <a:pt x="168429" y="732662"/>
                </a:cubicBezTo>
                <a:cubicBezTo>
                  <a:pt x="160969" y="740122"/>
                  <a:pt x="146049" y="758240"/>
                  <a:pt x="139655" y="771029"/>
                </a:cubicBezTo>
                <a:cubicBezTo>
                  <a:pt x="133261" y="783818"/>
                  <a:pt x="130596" y="798205"/>
                  <a:pt x="130063" y="809395"/>
                </a:cubicBezTo>
                <a:cubicBezTo>
                  <a:pt x="129530" y="820585"/>
                  <a:pt x="139654" y="831243"/>
                  <a:pt x="136457" y="838170"/>
                </a:cubicBezTo>
                <a:cubicBezTo>
                  <a:pt x="133260" y="845097"/>
                  <a:pt x="119406" y="848828"/>
                  <a:pt x="110880" y="850959"/>
                </a:cubicBezTo>
                <a:cubicBezTo>
                  <a:pt x="102354" y="853091"/>
                  <a:pt x="93828" y="848828"/>
                  <a:pt x="85302" y="850959"/>
                </a:cubicBezTo>
                <a:cubicBezTo>
                  <a:pt x="76776" y="853090"/>
                  <a:pt x="66119" y="857353"/>
                  <a:pt x="59725" y="863747"/>
                </a:cubicBezTo>
                <a:cubicBezTo>
                  <a:pt x="53331" y="870141"/>
                  <a:pt x="50666" y="882398"/>
                  <a:pt x="46936" y="889325"/>
                </a:cubicBezTo>
                <a:cubicBezTo>
                  <a:pt x="43206" y="896252"/>
                  <a:pt x="44271" y="901048"/>
                  <a:pt x="37344" y="905311"/>
                </a:cubicBezTo>
                <a:cubicBezTo>
                  <a:pt x="30417" y="909574"/>
                  <a:pt x="11233" y="911706"/>
                  <a:pt x="5372" y="914903"/>
                </a:cubicBezTo>
                <a:cubicBezTo>
                  <a:pt x="-489" y="918100"/>
                  <a:pt x="-1555" y="918100"/>
                  <a:pt x="2175" y="924494"/>
                </a:cubicBezTo>
                <a:cubicBezTo>
                  <a:pt x="5905" y="930888"/>
                  <a:pt x="27753" y="953269"/>
                  <a:pt x="27753" y="953269"/>
                </a:cubicBezTo>
                <a:cubicBezTo>
                  <a:pt x="36279" y="962861"/>
                  <a:pt x="51199" y="972985"/>
                  <a:pt x="53330" y="982044"/>
                </a:cubicBezTo>
                <a:cubicBezTo>
                  <a:pt x="55461" y="991103"/>
                  <a:pt x="45337" y="998563"/>
                  <a:pt x="40541" y="1007622"/>
                </a:cubicBezTo>
                <a:cubicBezTo>
                  <a:pt x="35745" y="1016681"/>
                  <a:pt x="22956" y="1024673"/>
                  <a:pt x="24555" y="1036396"/>
                </a:cubicBezTo>
                <a:cubicBezTo>
                  <a:pt x="26154" y="1048119"/>
                  <a:pt x="40009" y="1072098"/>
                  <a:pt x="50133" y="1077960"/>
                </a:cubicBezTo>
                <a:cubicBezTo>
                  <a:pt x="60257" y="1083822"/>
                  <a:pt x="76776" y="1077960"/>
                  <a:pt x="85302" y="1071566"/>
                </a:cubicBezTo>
                <a:cubicBezTo>
                  <a:pt x="93828" y="1065172"/>
                  <a:pt x="96492" y="1047054"/>
                  <a:pt x="101288" y="1039594"/>
                </a:cubicBezTo>
                <a:cubicBezTo>
                  <a:pt x="106084" y="1032134"/>
                  <a:pt x="106617" y="1026805"/>
                  <a:pt x="114077" y="1026805"/>
                </a:cubicBezTo>
                <a:cubicBezTo>
                  <a:pt x="121537" y="1026805"/>
                  <a:pt x="132727" y="1035864"/>
                  <a:pt x="146049" y="1039594"/>
                </a:cubicBezTo>
                <a:cubicBezTo>
                  <a:pt x="159371" y="1043324"/>
                  <a:pt x="178554" y="1047054"/>
                  <a:pt x="194007" y="1049185"/>
                </a:cubicBezTo>
                <a:cubicBezTo>
                  <a:pt x="209460" y="1051316"/>
                  <a:pt x="226512" y="1050783"/>
                  <a:pt x="238768" y="1052382"/>
                </a:cubicBezTo>
                <a:cubicBezTo>
                  <a:pt x="251024" y="1053981"/>
                  <a:pt x="261149" y="1052915"/>
                  <a:pt x="267543" y="1058777"/>
                </a:cubicBezTo>
                <a:cubicBezTo>
                  <a:pt x="273937" y="1064639"/>
                  <a:pt x="272871" y="1080092"/>
                  <a:pt x="277134" y="1087552"/>
                </a:cubicBezTo>
                <a:cubicBezTo>
                  <a:pt x="281397" y="1095012"/>
                  <a:pt x="285660" y="1103538"/>
                  <a:pt x="293120" y="1103538"/>
                </a:cubicBezTo>
                <a:cubicBezTo>
                  <a:pt x="300580" y="1103538"/>
                  <a:pt x="313369" y="1093414"/>
                  <a:pt x="321895" y="1087552"/>
                </a:cubicBezTo>
                <a:cubicBezTo>
                  <a:pt x="330421" y="1081690"/>
                  <a:pt x="336283" y="1072631"/>
                  <a:pt x="344276" y="1068368"/>
                </a:cubicBezTo>
                <a:cubicBezTo>
                  <a:pt x="352269" y="1064105"/>
                  <a:pt x="363459" y="1059843"/>
                  <a:pt x="369853" y="1061974"/>
                </a:cubicBezTo>
                <a:cubicBezTo>
                  <a:pt x="376247" y="1064105"/>
                  <a:pt x="377846" y="1075828"/>
                  <a:pt x="382642" y="1081157"/>
                </a:cubicBezTo>
                <a:cubicBezTo>
                  <a:pt x="387438" y="1086486"/>
                  <a:pt x="392234" y="1093413"/>
                  <a:pt x="398628" y="1093946"/>
                </a:cubicBezTo>
                <a:cubicBezTo>
                  <a:pt x="405022" y="1094479"/>
                  <a:pt x="417811" y="1090748"/>
                  <a:pt x="421008" y="1084354"/>
                </a:cubicBezTo>
                <a:cubicBezTo>
                  <a:pt x="424205" y="1077960"/>
                  <a:pt x="420475" y="1064639"/>
                  <a:pt x="417811" y="1055580"/>
                </a:cubicBezTo>
                <a:cubicBezTo>
                  <a:pt x="415147" y="1046521"/>
                  <a:pt x="406620" y="1038528"/>
                  <a:pt x="405022" y="1030002"/>
                </a:cubicBezTo>
                <a:cubicBezTo>
                  <a:pt x="403424" y="1021476"/>
                  <a:pt x="403957" y="1010285"/>
                  <a:pt x="408220" y="1004424"/>
                </a:cubicBezTo>
                <a:cubicBezTo>
                  <a:pt x="412483" y="998563"/>
                  <a:pt x="430600" y="994833"/>
                  <a:pt x="430600" y="994833"/>
                </a:cubicBezTo>
                <a:cubicBezTo>
                  <a:pt x="438060" y="991636"/>
                  <a:pt x="446053" y="983110"/>
                  <a:pt x="452980" y="985241"/>
                </a:cubicBezTo>
                <a:cubicBezTo>
                  <a:pt x="459907" y="987372"/>
                  <a:pt x="465770" y="1004958"/>
                  <a:pt x="472164" y="1007622"/>
                </a:cubicBezTo>
                <a:cubicBezTo>
                  <a:pt x="478558" y="1010286"/>
                  <a:pt x="484420" y="1001227"/>
                  <a:pt x="491347" y="1001227"/>
                </a:cubicBezTo>
                <a:cubicBezTo>
                  <a:pt x="498274" y="1001227"/>
                  <a:pt x="504135" y="1003359"/>
                  <a:pt x="513727" y="1007622"/>
                </a:cubicBezTo>
                <a:cubicBezTo>
                  <a:pt x="523319" y="1011885"/>
                  <a:pt x="538773" y="1019345"/>
                  <a:pt x="548897" y="1026805"/>
                </a:cubicBezTo>
                <a:cubicBezTo>
                  <a:pt x="559021" y="1034265"/>
                  <a:pt x="571810" y="1042790"/>
                  <a:pt x="574474" y="1052382"/>
                </a:cubicBezTo>
                <a:cubicBezTo>
                  <a:pt x="577138" y="1061974"/>
                  <a:pt x="562752" y="1076361"/>
                  <a:pt x="564883" y="1084354"/>
                </a:cubicBezTo>
                <a:cubicBezTo>
                  <a:pt x="567014" y="1092347"/>
                  <a:pt x="578737" y="1098209"/>
                  <a:pt x="587263" y="1100340"/>
                </a:cubicBezTo>
                <a:cubicBezTo>
                  <a:pt x="595789" y="1102472"/>
                  <a:pt x="608578" y="1094479"/>
                  <a:pt x="616038" y="1097143"/>
                </a:cubicBezTo>
                <a:cubicBezTo>
                  <a:pt x="623498" y="1099807"/>
                  <a:pt x="625630" y="1108333"/>
                  <a:pt x="632024" y="1116326"/>
                </a:cubicBezTo>
                <a:cubicBezTo>
                  <a:pt x="638418" y="1124319"/>
                  <a:pt x="647477" y="1135509"/>
                  <a:pt x="654404" y="1145101"/>
                </a:cubicBezTo>
                <a:cubicBezTo>
                  <a:pt x="661331" y="1154693"/>
                  <a:pt x="666127" y="1168547"/>
                  <a:pt x="673587" y="1173876"/>
                </a:cubicBezTo>
                <a:cubicBezTo>
                  <a:pt x="681047" y="1179205"/>
                  <a:pt x="691172" y="1178139"/>
                  <a:pt x="699165" y="1177073"/>
                </a:cubicBezTo>
                <a:cubicBezTo>
                  <a:pt x="707158" y="1176007"/>
                  <a:pt x="713020" y="1168015"/>
                  <a:pt x="721546" y="1167482"/>
                </a:cubicBezTo>
                <a:cubicBezTo>
                  <a:pt x="730072" y="1166949"/>
                  <a:pt x="740729" y="1168015"/>
                  <a:pt x="750320" y="1173876"/>
                </a:cubicBezTo>
                <a:cubicBezTo>
                  <a:pt x="759911" y="1179737"/>
                  <a:pt x="767905" y="1198921"/>
                  <a:pt x="779095" y="1202651"/>
                </a:cubicBezTo>
                <a:cubicBezTo>
                  <a:pt x="790285" y="1206381"/>
                  <a:pt x="806272" y="1194658"/>
                  <a:pt x="817462" y="1196257"/>
                </a:cubicBezTo>
                <a:cubicBezTo>
                  <a:pt x="828652" y="1197856"/>
                  <a:pt x="835579" y="1210645"/>
                  <a:pt x="846236" y="1212243"/>
                </a:cubicBezTo>
                <a:cubicBezTo>
                  <a:pt x="856893" y="1213841"/>
                  <a:pt x="869683" y="1209578"/>
                  <a:pt x="881406" y="1205848"/>
                </a:cubicBezTo>
                <a:cubicBezTo>
                  <a:pt x="893129" y="1202118"/>
                  <a:pt x="897925" y="1185066"/>
                  <a:pt x="916575" y="1189862"/>
                </a:cubicBezTo>
                <a:cubicBezTo>
                  <a:pt x="935225" y="1194658"/>
                  <a:pt x="966665" y="1219703"/>
                  <a:pt x="993308" y="1234623"/>
                </a:cubicBezTo>
                <a:cubicBezTo>
                  <a:pt x="1019951" y="1249543"/>
                  <a:pt x="1059383" y="1272457"/>
                  <a:pt x="1076435" y="1279384"/>
                </a:cubicBezTo>
                <a:cubicBezTo>
                  <a:pt x="1093487" y="1286311"/>
                  <a:pt x="1086026" y="1278318"/>
                  <a:pt x="1095618" y="1276187"/>
                </a:cubicBezTo>
                <a:cubicBezTo>
                  <a:pt x="1105210" y="1274056"/>
                  <a:pt x="1120130" y="1270858"/>
                  <a:pt x="1133985" y="1266595"/>
                </a:cubicBezTo>
                <a:cubicBezTo>
                  <a:pt x="1147840" y="1262332"/>
                  <a:pt x="1164359" y="1258602"/>
                  <a:pt x="1178746" y="1250609"/>
                </a:cubicBezTo>
                <a:cubicBezTo>
                  <a:pt x="1193133" y="1242616"/>
                  <a:pt x="1211250" y="1227696"/>
                  <a:pt x="1220309" y="1218637"/>
                </a:cubicBezTo>
                <a:cubicBezTo>
                  <a:pt x="1229368" y="1209578"/>
                  <a:pt x="1229901" y="1205316"/>
                  <a:pt x="1233098" y="1196257"/>
                </a:cubicBezTo>
                <a:cubicBezTo>
                  <a:pt x="1236295" y="1187198"/>
                  <a:pt x="1236828" y="1175474"/>
                  <a:pt x="1239492" y="1164284"/>
                </a:cubicBezTo>
                <a:cubicBezTo>
                  <a:pt x="1242156" y="1153094"/>
                  <a:pt x="1244288" y="1139772"/>
                  <a:pt x="1249084" y="1129115"/>
                </a:cubicBezTo>
                <a:cubicBezTo>
                  <a:pt x="1253880" y="1118458"/>
                  <a:pt x="1260274" y="1114195"/>
                  <a:pt x="1268267" y="1100340"/>
                </a:cubicBezTo>
                <a:cubicBezTo>
                  <a:pt x="1276260" y="1086486"/>
                  <a:pt x="1282122" y="1063040"/>
                  <a:pt x="1297042" y="1045988"/>
                </a:cubicBezTo>
                <a:cubicBezTo>
                  <a:pt x="1311962" y="1028936"/>
                  <a:pt x="1338606" y="1012417"/>
                  <a:pt x="1357789" y="998030"/>
                </a:cubicBezTo>
                <a:cubicBezTo>
                  <a:pt x="1376972" y="983643"/>
                  <a:pt x="1399352" y="971920"/>
                  <a:pt x="1412141" y="959664"/>
                </a:cubicBezTo>
                <a:cubicBezTo>
                  <a:pt x="1424930" y="947408"/>
                  <a:pt x="1429726" y="938881"/>
                  <a:pt x="1434522" y="924494"/>
                </a:cubicBezTo>
                <a:cubicBezTo>
                  <a:pt x="1439318" y="910107"/>
                  <a:pt x="1439317" y="888259"/>
                  <a:pt x="1440916" y="873339"/>
                </a:cubicBezTo>
                <a:cubicBezTo>
                  <a:pt x="1442515" y="858419"/>
                  <a:pt x="1438252" y="842966"/>
                  <a:pt x="1444113" y="834973"/>
                </a:cubicBezTo>
                <a:cubicBezTo>
                  <a:pt x="1449974" y="826980"/>
                  <a:pt x="1467026" y="828578"/>
                  <a:pt x="1476085" y="825381"/>
                </a:cubicBezTo>
                <a:cubicBezTo>
                  <a:pt x="1485144" y="822184"/>
                  <a:pt x="1492604" y="821118"/>
                  <a:pt x="1498466" y="815789"/>
                </a:cubicBezTo>
                <a:cubicBezTo>
                  <a:pt x="1504328" y="810460"/>
                  <a:pt x="1504328" y="801402"/>
                  <a:pt x="1511255" y="793409"/>
                </a:cubicBezTo>
                <a:cubicBezTo>
                  <a:pt x="1518182" y="785416"/>
                  <a:pt x="1532036" y="773160"/>
                  <a:pt x="1540029" y="767831"/>
                </a:cubicBezTo>
                <a:cubicBezTo>
                  <a:pt x="1548022" y="762502"/>
                  <a:pt x="1553884" y="755043"/>
                  <a:pt x="1559213" y="761437"/>
                </a:cubicBezTo>
                <a:cubicBezTo>
                  <a:pt x="1564542" y="767831"/>
                  <a:pt x="1566672" y="794475"/>
                  <a:pt x="1572001" y="806198"/>
                </a:cubicBezTo>
                <a:cubicBezTo>
                  <a:pt x="1577330" y="817921"/>
                  <a:pt x="1581060" y="830709"/>
                  <a:pt x="1591185" y="831775"/>
                </a:cubicBezTo>
                <a:cubicBezTo>
                  <a:pt x="1601309" y="832841"/>
                  <a:pt x="1609835" y="824848"/>
                  <a:pt x="1632748" y="812592"/>
                </a:cubicBezTo>
                <a:cubicBezTo>
                  <a:pt x="1655661" y="800336"/>
                  <a:pt x="1703619" y="769430"/>
                  <a:pt x="1728664" y="758240"/>
                </a:cubicBezTo>
                <a:cubicBezTo>
                  <a:pt x="1753709" y="747050"/>
                  <a:pt x="1764900" y="747582"/>
                  <a:pt x="1783017" y="745451"/>
                </a:cubicBezTo>
                <a:cubicBezTo>
                  <a:pt x="1801134" y="743320"/>
                  <a:pt x="1820850" y="748648"/>
                  <a:pt x="1837369" y="745451"/>
                </a:cubicBezTo>
                <a:cubicBezTo>
                  <a:pt x="1853888" y="742254"/>
                  <a:pt x="1868275" y="737991"/>
                  <a:pt x="1882130" y="726268"/>
                </a:cubicBezTo>
                <a:cubicBezTo>
                  <a:pt x="1895985" y="714545"/>
                  <a:pt x="1908774" y="686835"/>
                  <a:pt x="1920497" y="675112"/>
                </a:cubicBezTo>
                <a:cubicBezTo>
                  <a:pt x="1932220" y="663389"/>
                  <a:pt x="1937016" y="659659"/>
                  <a:pt x="1952469" y="655929"/>
                </a:cubicBezTo>
                <a:cubicBezTo>
                  <a:pt x="1967922" y="652199"/>
                  <a:pt x="1993499" y="650068"/>
                  <a:pt x="2013215" y="652732"/>
                </a:cubicBezTo>
                <a:cubicBezTo>
                  <a:pt x="2032931" y="655396"/>
                  <a:pt x="2054246" y="666586"/>
                  <a:pt x="2070765" y="671915"/>
                </a:cubicBezTo>
                <a:cubicBezTo>
                  <a:pt x="2087284" y="677244"/>
                  <a:pt x="2100606" y="687368"/>
                  <a:pt x="2112329" y="684704"/>
                </a:cubicBezTo>
                <a:cubicBezTo>
                  <a:pt x="2124052" y="682040"/>
                  <a:pt x="2133111" y="664455"/>
                  <a:pt x="2141104" y="655929"/>
                </a:cubicBezTo>
                <a:cubicBezTo>
                  <a:pt x="2149097" y="647403"/>
                  <a:pt x="2149630" y="638345"/>
                  <a:pt x="2160287" y="633549"/>
                </a:cubicBezTo>
                <a:cubicBezTo>
                  <a:pt x="2170944" y="628753"/>
                  <a:pt x="2192792" y="628753"/>
                  <a:pt x="2205048" y="627154"/>
                </a:cubicBezTo>
                <a:cubicBezTo>
                  <a:pt x="2217304" y="625555"/>
                  <a:pt x="2224763" y="626088"/>
                  <a:pt x="2233822" y="623957"/>
                </a:cubicBezTo>
                <a:cubicBezTo>
                  <a:pt x="2242881" y="621826"/>
                  <a:pt x="2254604" y="617563"/>
                  <a:pt x="2259400" y="614366"/>
                </a:cubicBezTo>
                <a:cubicBezTo>
                  <a:pt x="2264196" y="611169"/>
                  <a:pt x="2259933" y="610103"/>
                  <a:pt x="2262597" y="604774"/>
                </a:cubicBezTo>
                <a:cubicBezTo>
                  <a:pt x="2265261" y="599445"/>
                  <a:pt x="2268991" y="586657"/>
                  <a:pt x="2275386" y="582394"/>
                </a:cubicBezTo>
                <a:cubicBezTo>
                  <a:pt x="2281781" y="578131"/>
                  <a:pt x="2296168" y="583459"/>
                  <a:pt x="2300964" y="579196"/>
                </a:cubicBezTo>
                <a:cubicBezTo>
                  <a:pt x="2305760" y="574933"/>
                  <a:pt x="2308957" y="569072"/>
                  <a:pt x="2304161" y="556816"/>
                </a:cubicBezTo>
                <a:cubicBezTo>
                  <a:pt x="2299365" y="544560"/>
                  <a:pt x="2280182" y="520581"/>
                  <a:pt x="2272189" y="505661"/>
                </a:cubicBezTo>
                <a:cubicBezTo>
                  <a:pt x="2264196" y="490741"/>
                  <a:pt x="2253006" y="480083"/>
                  <a:pt x="2256203" y="467294"/>
                </a:cubicBezTo>
                <a:cubicBezTo>
                  <a:pt x="2259400" y="454505"/>
                  <a:pt x="2314286" y="415606"/>
                  <a:pt x="2316950" y="400153"/>
                </a:cubicBezTo>
                <a:close/>
              </a:path>
            </a:pathLst>
          </a:custGeom>
          <a:solidFill>
            <a:srgbClr val="4C924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5" descr="C:\Users\Kryukova-TB\Desktop\слайды ДЛЯ ДЕПУТАТОВ\гео локация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546" y="6491273"/>
            <a:ext cx="216024" cy="20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трелка вправо 23"/>
          <p:cNvSpPr/>
          <p:nvPr/>
        </p:nvSpPr>
        <p:spPr>
          <a:xfrm>
            <a:off x="6629715" y="3238500"/>
            <a:ext cx="883301" cy="3895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252381" y="8343900"/>
            <a:ext cx="2805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ФЕДЕРАЛЬНЫЙ БЮДЖЕТ</a:t>
            </a:r>
          </a:p>
          <a:p>
            <a:pPr algn="ctr"/>
            <a:r>
              <a:rPr lang="ru-RU" dirty="0" smtClean="0"/>
              <a:t>РОССИЙСКОЙ ФЕДЕРАЦИИ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3529064" y="8343900"/>
            <a:ext cx="3140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РЕСПУБЛИКАНСКИЙ  БЮДЖЕТ</a:t>
            </a:r>
          </a:p>
          <a:p>
            <a:pPr algn="ctr"/>
            <a:r>
              <a:rPr lang="ru-RU" dirty="0" smtClean="0"/>
              <a:t>РЕСПУБЛИКИ КОМИ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7513016" y="8308586"/>
            <a:ext cx="2333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БЮДЖЕТ </a:t>
            </a:r>
          </a:p>
          <a:p>
            <a:pPr algn="ctr"/>
            <a:r>
              <a:rPr lang="ru-RU" dirty="0" smtClean="0"/>
              <a:t>МО ГО «СЫКТЫВКАР»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6135558" y="9905111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400" b="1" smtClean="0">
                <a:solidFill>
                  <a:schemeClr val="tx1"/>
                </a:solidFill>
              </a:rPr>
              <a:pPr/>
              <a:t>6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335000" y="0"/>
            <a:ext cx="49495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i="1" dirty="0" smtClean="0"/>
              <a:t>Проект отчета об исполнении бюджета МО ГО «Сыктывкар» за 2022 год</a:t>
            </a:r>
          </a:p>
          <a:p>
            <a:pPr algn="r"/>
            <a:r>
              <a:rPr lang="ru-RU" sz="1100" i="1" dirty="0" smtClean="0"/>
              <a:t>Департамент финансов администрации МО ГО «Сыктывкар»</a:t>
            </a:r>
            <a:endParaRPr lang="ru-RU" sz="1100" i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0896600" y="7105884"/>
            <a:ext cx="32375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 целях наиболее эффективной организации муниципального управления на территории муниципального образования городского округа </a:t>
            </a:r>
            <a:r>
              <a:rPr lang="ru-RU" dirty="0" smtClean="0"/>
              <a:t>«Сыктывкар» </a:t>
            </a:r>
            <a:r>
              <a:rPr lang="ru-RU" dirty="0"/>
              <a:t>выделен </a:t>
            </a:r>
            <a:r>
              <a:rPr lang="ru-RU" dirty="0" err="1">
                <a:solidFill>
                  <a:srgbClr val="0000FF"/>
                </a:solidFill>
              </a:rPr>
              <a:t>Эжвинский</a:t>
            </a:r>
            <a:r>
              <a:rPr lang="ru-RU" dirty="0">
                <a:solidFill>
                  <a:srgbClr val="0000FF"/>
                </a:solidFill>
              </a:rPr>
              <a:t> район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902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19812"/>
            <a:ext cx="8663715" cy="1754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000" lvl="0" indent="0">
              <a:spcBef>
                <a:spcPct val="0"/>
              </a:spcBef>
            </a:pPr>
            <a:r>
              <a:rPr lang="ru-RU" sz="3800" b="1" u="sng" dirty="0" smtClean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Динамика о</a:t>
            </a:r>
            <a:r>
              <a:rPr lang="en-US" sz="3800" b="1" u="sng" dirty="0" smtClean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сновны</a:t>
            </a:r>
            <a:r>
              <a:rPr lang="ru-RU" sz="3800" b="1" u="sng" dirty="0" smtClean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х</a:t>
            </a:r>
            <a:r>
              <a:rPr lang="en-US" sz="3800" b="1" u="sng" dirty="0" smtClean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 </a:t>
            </a:r>
            <a:r>
              <a:rPr lang="ru-RU" sz="3800" b="1" u="sng" dirty="0" smtClean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социально-экономических показателей </a:t>
            </a:r>
          </a:p>
          <a:p>
            <a:pPr marL="360000" lvl="0" indent="0">
              <a:spcBef>
                <a:spcPct val="0"/>
              </a:spcBef>
            </a:pPr>
            <a:r>
              <a:rPr lang="ru-RU" sz="3800" b="1" u="sng" dirty="0" smtClean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МО ГО «Сыктывкар»</a:t>
            </a:r>
            <a:endParaRPr lang="en-US" sz="3800" b="1" u="sng" dirty="0">
              <a:solidFill>
                <a:srgbClr val="1B1B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BM Plex Sans" panose="020B060402020202020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093883" y="7338411"/>
            <a:ext cx="5968881" cy="1744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380"/>
              </a:lnSpc>
              <a:spcBef>
                <a:spcPct val="0"/>
              </a:spcBef>
            </a:pPr>
            <a:r>
              <a:rPr lang="ru-RU" sz="2600" u="sng" dirty="0" smtClean="0">
                <a:solidFill>
                  <a:srgbClr val="1B1B1B"/>
                </a:solidFill>
                <a:latin typeface="IBM Plex Sans"/>
              </a:rPr>
              <a:t>Ввод в действие жилых домов вырос на </a:t>
            </a:r>
            <a:r>
              <a:rPr lang="ru-RU" sz="2600" b="1" u="sng" dirty="0" smtClean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/>
              </a:rPr>
              <a:t>12,3 %</a:t>
            </a:r>
            <a:r>
              <a:rPr lang="ru-RU" sz="2600" u="sng" dirty="0" smtClean="0">
                <a:solidFill>
                  <a:srgbClr val="1B1B1B"/>
                </a:solidFill>
                <a:latin typeface="IBM Plex Sans"/>
              </a:rPr>
              <a:t> </a:t>
            </a:r>
          </a:p>
          <a:p>
            <a:pPr marL="0" lvl="0" indent="0">
              <a:lnSpc>
                <a:spcPts val="3380"/>
              </a:lnSpc>
              <a:spcBef>
                <a:spcPct val="0"/>
              </a:spcBef>
            </a:pPr>
            <a:r>
              <a:rPr lang="ru-RU" sz="2600" dirty="0" smtClean="0">
                <a:solidFill>
                  <a:srgbClr val="0000FF"/>
                </a:solidFill>
                <a:latin typeface="IBM Plex Sans"/>
              </a:rPr>
              <a:t>2021 – 104 464 кв.м. </a:t>
            </a:r>
          </a:p>
          <a:p>
            <a:pPr marL="0" lvl="0" indent="0">
              <a:lnSpc>
                <a:spcPts val="3380"/>
              </a:lnSpc>
              <a:spcBef>
                <a:spcPct val="0"/>
              </a:spcBef>
            </a:pPr>
            <a:r>
              <a:rPr lang="ru-RU" sz="2600" dirty="0" smtClean="0">
                <a:solidFill>
                  <a:srgbClr val="0000FF"/>
                </a:solidFill>
                <a:latin typeface="IBM Plex Sans"/>
              </a:rPr>
              <a:t>2022 – 117 343 кв.м.</a:t>
            </a:r>
            <a:endParaRPr lang="en-US" sz="2600" dirty="0">
              <a:solidFill>
                <a:srgbClr val="0000FF"/>
              </a:solidFill>
              <a:latin typeface="IBM Plex Sans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3846671" y="4278039"/>
            <a:ext cx="4817044" cy="4817044"/>
            <a:chOff x="0" y="0"/>
            <a:chExt cx="6350000" cy="6350000"/>
          </a:xfrm>
          <a:solidFill>
            <a:srgbClr val="FFFF99"/>
          </a:solidFill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8" name="TextBox 17"/>
          <p:cNvSpPr txBox="1"/>
          <p:nvPr/>
        </p:nvSpPr>
        <p:spPr>
          <a:xfrm>
            <a:off x="259079" y="9271337"/>
            <a:ext cx="177881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baseline="30000" dirty="0" smtClean="0">
                <a:cs typeface="Times New Roman"/>
              </a:rPr>
              <a:t>1</a:t>
            </a:r>
            <a:r>
              <a:rPr lang="ru-RU" sz="1500" dirty="0" smtClean="0">
                <a:cs typeface="Times New Roman"/>
              </a:rPr>
              <a:t> - данные представлены по МО ГО «Сыктывкар» без субъектов малого предпринимательства (за 2022 – предварительные данные).</a:t>
            </a:r>
          </a:p>
          <a:p>
            <a:pPr algn="just"/>
            <a:r>
              <a:rPr lang="ru-RU" sz="1500" baseline="30000" dirty="0" smtClean="0"/>
              <a:t>2</a:t>
            </a:r>
            <a:r>
              <a:rPr lang="ru-RU" sz="1500" dirty="0" smtClean="0"/>
              <a:t> - данные представлены на начало года с учетом итогов Всероссийской переписи населения 2020 года.</a:t>
            </a:r>
          </a:p>
          <a:p>
            <a:pPr algn="just"/>
            <a:r>
              <a:rPr lang="ru-RU" sz="1500" baseline="30000" dirty="0" smtClean="0"/>
              <a:t>3</a:t>
            </a:r>
            <a:r>
              <a:rPr lang="ru-RU" sz="1500" dirty="0" smtClean="0"/>
              <a:t> – по данным Минтруда Республики Коми. Разработка информации в разрезе муниципальных образований Федеральным планом статистических работ, утвержденных распоряжением Правительства </a:t>
            </a:r>
          </a:p>
          <a:p>
            <a:pPr algn="just"/>
            <a:r>
              <a:rPr lang="ru-RU" sz="1500" dirty="0" smtClean="0"/>
              <a:t>РФ от 06.05.2008 №671-р, не предусмотрена. </a:t>
            </a:r>
            <a:endParaRPr lang="ru-RU" sz="1500" dirty="0"/>
          </a:p>
        </p:txBody>
      </p:sp>
      <p:sp>
        <p:nvSpPr>
          <p:cNvPr id="19" name="TextBox 5"/>
          <p:cNvSpPr txBox="1"/>
          <p:nvPr/>
        </p:nvSpPr>
        <p:spPr>
          <a:xfrm>
            <a:off x="12078326" y="684096"/>
            <a:ext cx="5968881" cy="2180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380"/>
              </a:lnSpc>
              <a:spcBef>
                <a:spcPct val="0"/>
              </a:spcBef>
            </a:pPr>
            <a:r>
              <a:rPr lang="ru-RU" sz="2600" u="sng" dirty="0" smtClean="0">
                <a:solidFill>
                  <a:srgbClr val="1B1B1B"/>
                </a:solidFill>
                <a:latin typeface="IBM Plex Sans"/>
              </a:rPr>
              <a:t>Зафиксирован рост среднемесячной начисленной номинальной заработной платы на </a:t>
            </a:r>
            <a:r>
              <a:rPr lang="ru-RU" sz="2600" b="1" u="sng" dirty="0" smtClean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/>
              </a:rPr>
              <a:t>9,7 </a:t>
            </a:r>
            <a:r>
              <a:rPr lang="en-US" sz="2600" b="1" u="sng" dirty="0" smtClean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/>
              </a:rPr>
              <a:t>%</a:t>
            </a:r>
            <a:endParaRPr lang="ru-RU" sz="2600" b="1" u="sng" dirty="0" smtClean="0">
              <a:solidFill>
                <a:srgbClr val="1B1B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BM Plex Sans"/>
            </a:endParaRPr>
          </a:p>
          <a:p>
            <a:pPr marL="0" lvl="0" indent="0">
              <a:lnSpc>
                <a:spcPts val="3380"/>
              </a:lnSpc>
              <a:spcBef>
                <a:spcPct val="0"/>
              </a:spcBef>
            </a:pPr>
            <a:r>
              <a:rPr lang="ru-RU" sz="2600" dirty="0" smtClean="0">
                <a:solidFill>
                  <a:srgbClr val="0000FF"/>
                </a:solidFill>
                <a:latin typeface="IBM Plex Sans"/>
              </a:rPr>
              <a:t>2021 – 58 001</a:t>
            </a:r>
            <a:r>
              <a:rPr lang="ru-RU" sz="2600" baseline="30000" dirty="0" smtClean="0">
                <a:solidFill>
                  <a:srgbClr val="0000FF"/>
                </a:solidFill>
                <a:latin typeface="IBM Plex Sans"/>
              </a:rPr>
              <a:t>1</a:t>
            </a:r>
            <a:r>
              <a:rPr lang="ru-RU" sz="2600" dirty="0" smtClean="0">
                <a:solidFill>
                  <a:srgbClr val="0000FF"/>
                </a:solidFill>
                <a:latin typeface="IBM Plex Sans"/>
              </a:rPr>
              <a:t> руб.</a:t>
            </a:r>
          </a:p>
          <a:p>
            <a:pPr marL="0" lvl="0" indent="0">
              <a:lnSpc>
                <a:spcPts val="3380"/>
              </a:lnSpc>
              <a:spcBef>
                <a:spcPct val="0"/>
              </a:spcBef>
            </a:pPr>
            <a:r>
              <a:rPr lang="ru-RU" sz="2600" dirty="0" smtClean="0">
                <a:solidFill>
                  <a:srgbClr val="0000FF"/>
                </a:solidFill>
                <a:latin typeface="IBM Plex Sans"/>
              </a:rPr>
              <a:t>2022 – 63 619</a:t>
            </a:r>
            <a:r>
              <a:rPr lang="ru-RU" sz="2600" baseline="30000" dirty="0" smtClean="0">
                <a:solidFill>
                  <a:srgbClr val="0000FF"/>
                </a:solidFill>
                <a:latin typeface="IBM Plex Sans"/>
              </a:rPr>
              <a:t>1</a:t>
            </a:r>
            <a:r>
              <a:rPr lang="ru-RU" sz="2600" dirty="0" smtClean="0">
                <a:solidFill>
                  <a:srgbClr val="0000FF"/>
                </a:solidFill>
                <a:latin typeface="IBM Plex Sans"/>
              </a:rPr>
              <a:t> руб.</a:t>
            </a:r>
            <a:r>
              <a:rPr lang="ru-RU" sz="26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endParaRPr lang="en-US" sz="2600" dirty="0">
              <a:solidFill>
                <a:srgbClr val="0000FF"/>
              </a:solidFill>
              <a:latin typeface="IBM Plex Sans"/>
            </a:endParaRPr>
          </a:p>
        </p:txBody>
      </p:sp>
      <p:sp>
        <p:nvSpPr>
          <p:cNvPr id="20" name="TextBox 5"/>
          <p:cNvSpPr txBox="1"/>
          <p:nvPr/>
        </p:nvSpPr>
        <p:spPr>
          <a:xfrm>
            <a:off x="1347416" y="2190258"/>
            <a:ext cx="5968881" cy="2180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380"/>
              </a:lnSpc>
              <a:spcBef>
                <a:spcPct val="0"/>
              </a:spcBef>
            </a:pPr>
            <a:r>
              <a:rPr lang="ru-RU" sz="2600" u="sng" dirty="0" smtClean="0">
                <a:solidFill>
                  <a:srgbClr val="1B1B1B"/>
                </a:solidFill>
                <a:latin typeface="IBM Plex Sans"/>
              </a:rPr>
              <a:t>Средний размер назначенного месячного пенсионного обеспечения вырос  на   </a:t>
            </a:r>
            <a:r>
              <a:rPr lang="ru-RU" sz="2600" b="1" u="sng" dirty="0" smtClean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/>
              </a:rPr>
              <a:t>14,7 %</a:t>
            </a:r>
            <a:r>
              <a:rPr lang="ru-RU" sz="2600" u="sng" dirty="0" smtClean="0">
                <a:solidFill>
                  <a:srgbClr val="1B1B1B"/>
                </a:solidFill>
                <a:latin typeface="IBM Plex Sans"/>
              </a:rPr>
              <a:t> </a:t>
            </a:r>
          </a:p>
          <a:p>
            <a:pPr marL="0" lvl="0" indent="0">
              <a:lnSpc>
                <a:spcPts val="3380"/>
              </a:lnSpc>
              <a:spcBef>
                <a:spcPct val="0"/>
              </a:spcBef>
            </a:pPr>
            <a:r>
              <a:rPr lang="ru-RU" sz="2600" dirty="0" smtClean="0">
                <a:solidFill>
                  <a:srgbClr val="0000FF"/>
                </a:solidFill>
                <a:latin typeface="IBM Plex Sans"/>
              </a:rPr>
              <a:t>2021 – 21 392,5 руб.</a:t>
            </a:r>
          </a:p>
          <a:p>
            <a:pPr marL="0" lvl="0" indent="0">
              <a:lnSpc>
                <a:spcPts val="3380"/>
              </a:lnSpc>
              <a:spcBef>
                <a:spcPct val="0"/>
              </a:spcBef>
            </a:pPr>
            <a:r>
              <a:rPr lang="ru-RU" sz="2600" dirty="0" smtClean="0">
                <a:solidFill>
                  <a:srgbClr val="0000FF"/>
                </a:solidFill>
                <a:latin typeface="IBM Plex Sans"/>
              </a:rPr>
              <a:t>2022 – 24 535,3 руб.</a:t>
            </a:r>
            <a:endParaRPr lang="en-US" sz="2600" dirty="0">
              <a:solidFill>
                <a:srgbClr val="0000FF"/>
              </a:solidFill>
              <a:latin typeface="IBM Plex Sans"/>
            </a:endParaRPr>
          </a:p>
        </p:txBody>
      </p:sp>
      <p:sp>
        <p:nvSpPr>
          <p:cNvPr id="21" name="TextBox 5"/>
          <p:cNvSpPr txBox="1"/>
          <p:nvPr/>
        </p:nvSpPr>
        <p:spPr>
          <a:xfrm>
            <a:off x="9093884" y="3092088"/>
            <a:ext cx="5968881" cy="1744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380"/>
              </a:lnSpc>
              <a:spcBef>
                <a:spcPct val="0"/>
              </a:spcBef>
            </a:pPr>
            <a:r>
              <a:rPr lang="ru-RU" sz="2600" u="sng" dirty="0" smtClean="0">
                <a:solidFill>
                  <a:srgbClr val="1B1B1B"/>
                </a:solidFill>
                <a:latin typeface="IBM Plex Sans"/>
              </a:rPr>
              <a:t>Численность населения уменьшилась на </a:t>
            </a:r>
            <a:r>
              <a:rPr lang="ru-RU" sz="2600" b="1" u="sng" dirty="0" smtClean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/>
              </a:rPr>
              <a:t>0,3%</a:t>
            </a:r>
          </a:p>
          <a:p>
            <a:pPr marL="0" lvl="0" indent="0">
              <a:lnSpc>
                <a:spcPts val="3380"/>
              </a:lnSpc>
              <a:spcBef>
                <a:spcPct val="0"/>
              </a:spcBef>
            </a:pPr>
            <a:r>
              <a:rPr lang="ru-RU" sz="2600" dirty="0" smtClean="0">
                <a:solidFill>
                  <a:srgbClr val="0000FF"/>
                </a:solidFill>
                <a:latin typeface="IBM Plex Sans"/>
              </a:rPr>
              <a:t>2022 – 233 752</a:t>
            </a:r>
            <a:r>
              <a:rPr lang="ru-RU" sz="2600" baseline="30000" dirty="0" smtClean="0">
                <a:solidFill>
                  <a:srgbClr val="0000FF"/>
                </a:solidFill>
                <a:latin typeface="IBM Plex Sans"/>
              </a:rPr>
              <a:t>2</a:t>
            </a:r>
            <a:r>
              <a:rPr lang="ru-RU" sz="2600" dirty="0" smtClean="0">
                <a:solidFill>
                  <a:srgbClr val="0000FF"/>
                </a:solidFill>
                <a:latin typeface="IBM Plex Sans"/>
              </a:rPr>
              <a:t> чел. </a:t>
            </a:r>
          </a:p>
          <a:p>
            <a:pPr marL="0" lvl="0" indent="0">
              <a:lnSpc>
                <a:spcPts val="3380"/>
              </a:lnSpc>
              <a:spcBef>
                <a:spcPct val="0"/>
              </a:spcBef>
            </a:pPr>
            <a:r>
              <a:rPr lang="ru-RU" sz="2600" dirty="0" smtClean="0">
                <a:solidFill>
                  <a:srgbClr val="0000FF"/>
                </a:solidFill>
                <a:latin typeface="IBM Plex Sans"/>
              </a:rPr>
              <a:t>2023 – 233 105</a:t>
            </a:r>
            <a:r>
              <a:rPr lang="ru-RU" sz="2600" baseline="30000" dirty="0" smtClean="0">
                <a:solidFill>
                  <a:srgbClr val="0000FF"/>
                </a:solidFill>
                <a:latin typeface="IBM Plex Sans"/>
              </a:rPr>
              <a:t>2</a:t>
            </a:r>
            <a:r>
              <a:rPr lang="ru-RU" sz="2600" dirty="0" smtClean="0">
                <a:solidFill>
                  <a:srgbClr val="0000FF"/>
                </a:solidFill>
                <a:latin typeface="IBM Plex Sans"/>
              </a:rPr>
              <a:t> чел. </a:t>
            </a:r>
            <a:endParaRPr lang="en-US" sz="2600" dirty="0">
              <a:solidFill>
                <a:srgbClr val="0000FF"/>
              </a:solidFill>
              <a:latin typeface="IBM Plex Sans"/>
            </a:endParaRPr>
          </a:p>
        </p:txBody>
      </p:sp>
      <p:sp>
        <p:nvSpPr>
          <p:cNvPr id="22" name="TextBox 5"/>
          <p:cNvSpPr txBox="1"/>
          <p:nvPr/>
        </p:nvSpPr>
        <p:spPr>
          <a:xfrm>
            <a:off x="12078324" y="4991100"/>
            <a:ext cx="5968881" cy="2180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380"/>
              </a:lnSpc>
              <a:spcBef>
                <a:spcPct val="0"/>
              </a:spcBef>
            </a:pPr>
            <a:r>
              <a:rPr lang="ru-RU" sz="2600" u="sng" dirty="0" smtClean="0">
                <a:solidFill>
                  <a:srgbClr val="1B1B1B"/>
                </a:solidFill>
                <a:latin typeface="IBM Plex Sans"/>
              </a:rPr>
              <a:t>Уровень зарегистрированной безработицы (на конец декабря) составил:</a:t>
            </a:r>
          </a:p>
          <a:p>
            <a:pPr marL="0" lvl="0" indent="0">
              <a:lnSpc>
                <a:spcPts val="3380"/>
              </a:lnSpc>
              <a:spcBef>
                <a:spcPct val="0"/>
              </a:spcBef>
            </a:pPr>
            <a:r>
              <a:rPr lang="ru-RU" sz="2600" dirty="0" smtClean="0">
                <a:solidFill>
                  <a:srgbClr val="0000FF"/>
                </a:solidFill>
                <a:latin typeface="IBM Plex Sans"/>
              </a:rPr>
              <a:t>2021 – 1,7</a:t>
            </a:r>
            <a:r>
              <a:rPr lang="ru-RU" sz="2600" baseline="30000" dirty="0" smtClean="0">
                <a:solidFill>
                  <a:srgbClr val="0000FF"/>
                </a:solidFill>
                <a:latin typeface="IBM Plex Sans"/>
              </a:rPr>
              <a:t>3 </a:t>
            </a:r>
            <a:r>
              <a:rPr lang="ru-RU" sz="2600" dirty="0" smtClean="0">
                <a:solidFill>
                  <a:srgbClr val="0000FF"/>
                </a:solidFill>
                <a:latin typeface="IBM Plex Sans"/>
              </a:rPr>
              <a:t>%  </a:t>
            </a:r>
          </a:p>
          <a:p>
            <a:pPr marL="0" lvl="0" indent="0">
              <a:lnSpc>
                <a:spcPts val="3380"/>
              </a:lnSpc>
              <a:spcBef>
                <a:spcPct val="0"/>
              </a:spcBef>
            </a:pPr>
            <a:r>
              <a:rPr lang="ru-RU" sz="2600" dirty="0" smtClean="0">
                <a:solidFill>
                  <a:srgbClr val="0000FF"/>
                </a:solidFill>
                <a:latin typeface="IBM Plex Sans"/>
              </a:rPr>
              <a:t>2022 – 1,3</a:t>
            </a:r>
            <a:r>
              <a:rPr lang="ru-RU" sz="2600" baseline="30000" dirty="0" smtClean="0">
                <a:solidFill>
                  <a:srgbClr val="0000FF"/>
                </a:solidFill>
                <a:latin typeface="IBM Plex Sans"/>
              </a:rPr>
              <a:t>3 </a:t>
            </a:r>
            <a:r>
              <a:rPr lang="ru-RU" sz="2600" dirty="0" smtClean="0">
                <a:solidFill>
                  <a:srgbClr val="0000FF"/>
                </a:solidFill>
                <a:latin typeface="IBM Plex Sans"/>
              </a:rPr>
              <a:t>% </a:t>
            </a:r>
            <a:endParaRPr lang="en-US" sz="2600" dirty="0">
              <a:solidFill>
                <a:srgbClr val="0000FF"/>
              </a:solidFill>
              <a:latin typeface="IBM Plex Sans"/>
            </a:endParaRPr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>
          <a:xfrm>
            <a:off x="16136112" y="9911071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400" b="1" smtClean="0">
                <a:solidFill>
                  <a:schemeClr val="tx1"/>
                </a:solidFill>
              </a:rPr>
              <a:pPr/>
              <a:t>7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335000" y="0"/>
            <a:ext cx="49495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i="1" dirty="0" smtClean="0"/>
              <a:t>Проект отчета об исполнении бюджета МО ГО «Сыктывкар» за 2022 год</a:t>
            </a:r>
          </a:p>
          <a:p>
            <a:pPr algn="r"/>
            <a:r>
              <a:rPr lang="ru-RU" sz="1100" i="1" dirty="0" smtClean="0"/>
              <a:t>Департамент финансов администрации МО ГО «Сыктывкар»</a:t>
            </a:r>
            <a:endParaRPr lang="ru-RU" sz="1100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4357263"/>
            <a:ext cx="4789869" cy="48168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12"/>
          <p:cNvGrpSpPr/>
          <p:nvPr/>
        </p:nvGrpSpPr>
        <p:grpSpPr>
          <a:xfrm>
            <a:off x="14031547" y="-921567"/>
            <a:ext cx="4817044" cy="4817044"/>
            <a:chOff x="0" y="0"/>
            <a:chExt cx="6350000" cy="6350000"/>
          </a:xfrm>
          <a:solidFill>
            <a:srgbClr val="FFFF99"/>
          </a:solidFill>
        </p:grpSpPr>
        <p:sp>
          <p:nvSpPr>
            <p:cNvPr id="3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" name="TextBox 2"/>
          <p:cNvSpPr txBox="1"/>
          <p:nvPr/>
        </p:nvSpPr>
        <p:spPr>
          <a:xfrm>
            <a:off x="0" y="137250"/>
            <a:ext cx="14249400" cy="1754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0000" lvl="0" indent="0">
              <a:spcBef>
                <a:spcPct val="0"/>
              </a:spcBef>
            </a:pPr>
            <a:r>
              <a:rPr lang="ru-RU" sz="3800" b="1" u="sng" dirty="0" smtClean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Сравнение параметров бюджетов муниципальных образований Республики Коми с численностью более </a:t>
            </a:r>
          </a:p>
          <a:p>
            <a:pPr marL="360000" lvl="0" indent="0">
              <a:spcBef>
                <a:spcPct val="0"/>
              </a:spcBef>
            </a:pPr>
            <a:r>
              <a:rPr lang="ru-RU" sz="3800" b="1" u="sng" dirty="0" smtClean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20 тыс. чел.</a:t>
            </a:r>
            <a:endParaRPr lang="en-US" sz="3800" b="1" u="sng" dirty="0">
              <a:solidFill>
                <a:srgbClr val="1B1B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BM Plex Sans" panose="020B0604020202020204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3033247" y="2029147"/>
            <a:ext cx="4953000" cy="1659890"/>
            <a:chOff x="0" y="-19050"/>
            <a:chExt cx="7958508" cy="1320678"/>
          </a:xfrm>
        </p:grpSpPr>
        <p:sp>
          <p:nvSpPr>
            <p:cNvPr id="4" name="TextBox 4"/>
            <p:cNvSpPr txBox="1"/>
            <p:nvPr/>
          </p:nvSpPr>
          <p:spPr>
            <a:xfrm>
              <a:off x="0" y="832275"/>
              <a:ext cx="7958508" cy="4693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40"/>
                </a:lnSpc>
              </a:pPr>
              <a:r>
                <a:rPr lang="ru-RU" sz="2100" b="1" dirty="0" smtClean="0">
                  <a:solidFill>
                    <a:srgbClr val="0066CC"/>
                  </a:solidFill>
                  <a:latin typeface="IBM Plex Sans"/>
                  <a:hlinkClick r:id="rId2" tooltip="https://docs.google.com/spreadsheets/d/1DUF2isFWsqVSYhbaACYtbgcLi_YjDqpE3GLQIVgkKQg/edit#gid=69851113"/>
                </a:rPr>
                <a:t>консолидированного бюджета </a:t>
              </a:r>
            </a:p>
            <a:p>
              <a:pPr algn="r">
                <a:lnSpc>
                  <a:spcPts val="2340"/>
                </a:lnSpc>
              </a:pPr>
              <a:r>
                <a:rPr lang="ru-RU" sz="2100" b="1" dirty="0" smtClean="0">
                  <a:solidFill>
                    <a:srgbClr val="0066CC"/>
                  </a:solidFill>
                  <a:latin typeface="IBM Plex Sans"/>
                  <a:hlinkClick r:id="rId2" tooltip="https://docs.google.com/spreadsheets/d/1DUF2isFWsqVSYhbaACYtbgcLi_YjDqpE3GLQIVgkKQg/edit#gid=69851113"/>
                </a:rPr>
                <a:t>Республики Коми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7958508" cy="7912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3380"/>
                </a:lnSpc>
                <a:spcBef>
                  <a:spcPct val="0"/>
                </a:spcBef>
              </a:pPr>
              <a:r>
                <a:rPr lang="ru-RU" sz="2600" u="sng" dirty="0" smtClean="0">
                  <a:solidFill>
                    <a:srgbClr val="1B1B1B"/>
                  </a:solidFill>
                  <a:latin typeface="IBM Plex Sans"/>
                </a:rPr>
                <a:t>Доходы Сыктывкара составляют  </a:t>
              </a:r>
              <a:r>
                <a:rPr lang="ru-RU" sz="2600" b="1" u="sng" dirty="0" smtClean="0">
                  <a:solidFill>
                    <a:srgbClr val="1B1B1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BM Plex Sans"/>
                </a:rPr>
                <a:t>7,7%</a:t>
              </a:r>
              <a:endParaRPr lang="en-US" sz="2600" b="1" u="sng" dirty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020293" y="4434406"/>
            <a:ext cx="4953000" cy="1852093"/>
            <a:chOff x="0" y="-19050"/>
            <a:chExt cx="7958508" cy="1768942"/>
          </a:xfrm>
        </p:grpSpPr>
        <p:sp>
          <p:nvSpPr>
            <p:cNvPr id="7" name="TextBox 7"/>
            <p:cNvSpPr txBox="1"/>
            <p:nvPr/>
          </p:nvSpPr>
          <p:spPr>
            <a:xfrm>
              <a:off x="0" y="1025948"/>
              <a:ext cx="7958508" cy="7239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632"/>
                </a:lnSpc>
              </a:pPr>
              <a:r>
                <a:rPr lang="ru-RU" sz="2100" b="1" u="sng" dirty="0">
                  <a:solidFill>
                    <a:srgbClr val="0000FF"/>
                  </a:solidFill>
                  <a:latin typeface="IBM Plex Sans"/>
                </a:rPr>
                <a:t>консолидированного бюджета Республики </a:t>
              </a:r>
              <a:r>
                <a:rPr lang="ru-RU" sz="2100" b="1" u="sng" dirty="0" smtClean="0">
                  <a:solidFill>
                    <a:srgbClr val="0000FF"/>
                  </a:solidFill>
                  <a:latin typeface="IBM Plex Sans"/>
                </a:rPr>
                <a:t>Коми</a:t>
              </a:r>
              <a:endParaRPr lang="ru-RU" sz="2100" b="1" u="sng" dirty="0">
                <a:solidFill>
                  <a:srgbClr val="0000FF"/>
                </a:solidFill>
                <a:latin typeface="IBM Plex San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7958508" cy="9684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3380"/>
                </a:lnSpc>
                <a:spcBef>
                  <a:spcPct val="0"/>
                </a:spcBef>
              </a:pPr>
              <a:r>
                <a:rPr lang="ru-RU" sz="2600" u="sng" dirty="0" smtClean="0">
                  <a:solidFill>
                    <a:srgbClr val="1B1B1B"/>
                  </a:solidFill>
                  <a:latin typeface="IBM Plex Sans"/>
                </a:rPr>
                <a:t>Расходы Сыктывкара составляют </a:t>
              </a:r>
              <a:r>
                <a:rPr lang="ru-RU" sz="2600" b="1" u="sng" dirty="0" smtClean="0">
                  <a:solidFill>
                    <a:srgbClr val="1B1B1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BM Plex Sans"/>
                </a:rPr>
                <a:t>8,8 %</a:t>
              </a:r>
              <a:endParaRPr lang="en-US" sz="2600" b="1" u="sng" dirty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286993" y="6786756"/>
            <a:ext cx="4686300" cy="1431119"/>
            <a:chOff x="0" y="-19050"/>
            <a:chExt cx="7958508" cy="1908159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19050"/>
              <a:ext cx="7958508" cy="1162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3380"/>
                </a:lnSpc>
                <a:spcBef>
                  <a:spcPct val="0"/>
                </a:spcBef>
              </a:pPr>
              <a:r>
                <a:rPr lang="ru-RU" sz="2600" u="sng" dirty="0" smtClean="0">
                  <a:solidFill>
                    <a:srgbClr val="1B1B1B"/>
                  </a:solidFill>
                  <a:latin typeface="IBM Plex Sans"/>
                </a:rPr>
                <a:t>Население Сыктывкара составляет </a:t>
              </a:r>
              <a:r>
                <a:rPr lang="ru-RU" sz="2600" b="1" u="sng" dirty="0" smtClean="0">
                  <a:solidFill>
                    <a:srgbClr val="1B1B1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BM Plex Sans"/>
                </a:rPr>
                <a:t>32,1 %</a:t>
              </a:r>
              <a:r>
                <a:rPr lang="ru-RU" sz="2600" u="sng" dirty="0" smtClean="0">
                  <a:solidFill>
                    <a:srgbClr val="1B1B1B"/>
                  </a:solidFill>
                  <a:latin typeface="IBM Plex Sans"/>
                </a:rPr>
                <a:t>  </a:t>
              </a:r>
              <a:endParaRPr lang="en-US" sz="2600" u="sng" dirty="0">
                <a:solidFill>
                  <a:srgbClr val="1B1B1B"/>
                </a:solidFill>
                <a:latin typeface="IBM Plex Sans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427444"/>
              <a:ext cx="7958508" cy="461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730"/>
                </a:lnSpc>
              </a:pPr>
              <a:r>
                <a:rPr lang="ru-RU" sz="2100" b="1" dirty="0" smtClean="0">
                  <a:solidFill>
                    <a:srgbClr val="1B1B1B"/>
                  </a:solidFill>
                  <a:latin typeface="IBM Plex Sans"/>
                  <a:hlinkClick r:id="rId2" tooltip="https://docs.google.com/spreadsheets/d/1DUF2isFWsqVSYhbaACYtbgcLi_YjDqpE3GLQIVgkKQg/edit#gid=69851113"/>
                </a:rPr>
                <a:t>от численности региона</a:t>
              </a:r>
              <a:endParaRPr lang="en-US" sz="2100" b="1" dirty="0">
                <a:solidFill>
                  <a:srgbClr val="1B1B1B"/>
                </a:solidFill>
                <a:latin typeface="IBM Plex Sans"/>
                <a:hlinkClick r:id="rId2" tooltip="https://docs.google.com/spreadsheets/d/1DUF2isFWsqVSYhbaACYtbgcLi_YjDqpE3GLQIVgkKQg/edit#gid=69851113"/>
              </a:endParaRPr>
            </a:p>
          </p:txBody>
        </p:sp>
      </p:grp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698850142"/>
              </p:ext>
            </p:extLst>
          </p:nvPr>
        </p:nvGraphicFramePr>
        <p:xfrm>
          <a:off x="181090" y="4533899"/>
          <a:ext cx="13458710" cy="5638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67983262"/>
              </p:ext>
            </p:extLst>
          </p:nvPr>
        </p:nvGraphicFramePr>
        <p:xfrm>
          <a:off x="337535" y="2184772"/>
          <a:ext cx="13357130" cy="2418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869123" y="1771590"/>
            <a:ext cx="4893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00FF"/>
                </a:solidFill>
              </a:rPr>
              <a:t>Оценка численности населения, чел. *</a:t>
            </a:r>
            <a:endParaRPr lang="ru-RU" sz="2000" b="1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694665" y="9243188"/>
            <a:ext cx="455980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/>
              <a:t>* - данные представлены на начало 2023 года с учетом итогов Всероссийской переписи населения 2020 года.</a:t>
            </a: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6164636" y="9921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400" b="1" smtClean="0">
                <a:solidFill>
                  <a:schemeClr val="tx1"/>
                </a:solidFill>
              </a:rPr>
              <a:pPr/>
              <a:t>8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335000" y="0"/>
            <a:ext cx="49495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i="1" dirty="0" smtClean="0"/>
              <a:t>Проект отчета об исполнении бюджета МО ГО «Сыктывкар» за 2022 год</a:t>
            </a:r>
          </a:p>
          <a:p>
            <a:pPr algn="r"/>
            <a:r>
              <a:rPr lang="ru-RU" sz="1100" i="1" dirty="0" smtClean="0"/>
              <a:t>Департамент финансов администрации МО ГО «Сыктывкар»</a:t>
            </a:r>
            <a:endParaRPr lang="ru-RU" sz="1100" i="1" dirty="0"/>
          </a:p>
        </p:txBody>
      </p:sp>
    </p:spTree>
    <p:extLst>
      <p:ext uri="{BB962C8B-B14F-4D97-AF65-F5344CB8AC3E}">
        <p14:creationId xmlns:p14="http://schemas.microsoft.com/office/powerpoint/2010/main" val="112919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1" y="50125"/>
            <a:ext cx="14115639" cy="1754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0000" lvl="0" indent="0">
              <a:spcBef>
                <a:spcPct val="0"/>
              </a:spcBef>
            </a:pPr>
            <a:r>
              <a:rPr lang="ru-RU" sz="3800" b="1" u="sng" dirty="0" smtClean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Сравнение доходов </a:t>
            </a:r>
            <a:r>
              <a:rPr lang="ru-RU" sz="3800" b="1" u="sng" dirty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за счет всех источников и </a:t>
            </a:r>
            <a:r>
              <a:rPr lang="ru-RU" sz="3800" b="1" u="sng" dirty="0" smtClean="0">
                <a:solidFill>
                  <a:srgbClr val="1B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604020202020204" charset="0"/>
              </a:rPr>
              <a:t>расходов муниципальных образований Республики Коми на душу населения по итогам 2022 года (тыс. руб./ чел.)</a:t>
            </a:r>
            <a:endParaRPr lang="en-US" sz="3800" b="1" u="sng" dirty="0">
              <a:solidFill>
                <a:srgbClr val="1B1B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BM Plex Sans" panose="020B060402020202020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6127104" y="9921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400" b="1" smtClean="0">
                <a:solidFill>
                  <a:schemeClr val="tx1"/>
                </a:solidFill>
              </a:rPr>
              <a:pPr/>
              <a:t>9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462865047"/>
              </p:ext>
            </p:extLst>
          </p:nvPr>
        </p:nvGraphicFramePr>
        <p:xfrm>
          <a:off x="381000" y="2389227"/>
          <a:ext cx="17526000" cy="6488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7" name="Picture 8" descr="https://images.vector-images.com/11/syktyvkar2008_city_coa_n18825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48" y="9048109"/>
            <a:ext cx="822748" cy="105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164" y="9048109"/>
            <a:ext cx="914400" cy="1077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633" y="9060052"/>
            <a:ext cx="914400" cy="1077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496" y="9060051"/>
            <a:ext cx="914400" cy="1077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30" descr="https://images.vector-images.com/11/pechora_city_coa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340" y="9060051"/>
            <a:ext cx="838200" cy="107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6" descr="https://images.vector-images.com/11/syktyvdinskiy_rayon_coa.gif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759" y="9060051"/>
            <a:ext cx="851942" cy="107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9078901"/>
            <a:ext cx="914400" cy="1058318"/>
          </a:xfrm>
          <a:prstGeom prst="rect">
            <a:avLst/>
          </a:prstGeom>
        </p:spPr>
      </p:pic>
      <p:pic>
        <p:nvPicPr>
          <p:cNvPr id="24" name="Picture 6" descr="https://images.vector-images.com/11/inta1982_city_coa_n9401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0" y="9078901"/>
            <a:ext cx="869073" cy="105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4" descr="https://images.vector-images.com/11/ust_kulomskii_rayon_coa.gif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8800" y="9076544"/>
            <a:ext cx="856839" cy="107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8" descr="Герб города Сосногорск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2800" y="9048109"/>
            <a:ext cx="951613" cy="116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3335000" y="0"/>
            <a:ext cx="49495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i="1" dirty="0" smtClean="0"/>
              <a:t>Проект отчета об исполнении бюджета МО ГО «Сыктывкар» за 2022 год</a:t>
            </a:r>
          </a:p>
          <a:p>
            <a:pPr algn="r"/>
            <a:r>
              <a:rPr lang="ru-RU" sz="1100" i="1" dirty="0" smtClean="0"/>
              <a:t>Департамент финансов администрации МО ГО «Сыктывкар»</a:t>
            </a:r>
            <a:endParaRPr lang="ru-RU" sz="1100" i="1" dirty="0"/>
          </a:p>
        </p:txBody>
      </p:sp>
    </p:spTree>
    <p:extLst>
      <p:ext uri="{BB962C8B-B14F-4D97-AF65-F5344CB8AC3E}">
        <p14:creationId xmlns:p14="http://schemas.microsoft.com/office/powerpoint/2010/main" val="256397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5763</TotalTime>
  <Words>6107</Words>
  <Application>Microsoft Office PowerPoint</Application>
  <PresentationFormat>Произвольный</PresentationFormat>
  <Paragraphs>932</Paragraphs>
  <Slides>38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6" baseType="lpstr">
      <vt:lpstr>Arial</vt:lpstr>
      <vt:lpstr>Calibri</vt:lpstr>
      <vt:lpstr>IBM Plex Sans</vt:lpstr>
      <vt:lpstr>Trebuchet MS</vt:lpstr>
      <vt:lpstr>IBM Plex Sans Bold</vt:lpstr>
      <vt:lpstr>Times New Roman</vt:lpstr>
      <vt:lpstr>Segoe UI Semibold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Желтый Жирные Фигуры Финансовый Отчет Финансовая Презентация</dc:title>
  <dc:creator>Кирилл Губаренко</dc:creator>
  <cp:lastModifiedBy>Губаренко Ирина Сергеевна</cp:lastModifiedBy>
  <cp:revision>417</cp:revision>
  <cp:lastPrinted>2023-05-15T08:56:03Z</cp:lastPrinted>
  <dcterms:created xsi:type="dcterms:W3CDTF">2006-08-16T00:00:00Z</dcterms:created>
  <dcterms:modified xsi:type="dcterms:W3CDTF">2023-05-26T06:22:02Z</dcterms:modified>
  <dc:identifier>DAFbyHFVI0o</dc:identifier>
</cp:coreProperties>
</file>